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24"/>
  </p:notesMasterIdLst>
  <p:sldIdLst>
    <p:sldId id="872" r:id="rId6"/>
    <p:sldId id="256" r:id="rId7"/>
    <p:sldId id="861" r:id="rId8"/>
    <p:sldId id="257" r:id="rId9"/>
    <p:sldId id="282" r:id="rId10"/>
    <p:sldId id="857" r:id="rId11"/>
    <p:sldId id="858" r:id="rId12"/>
    <p:sldId id="862" r:id="rId13"/>
    <p:sldId id="865" r:id="rId14"/>
    <p:sldId id="871" r:id="rId15"/>
    <p:sldId id="864" r:id="rId16"/>
    <p:sldId id="860" r:id="rId17"/>
    <p:sldId id="866" r:id="rId18"/>
    <p:sldId id="868" r:id="rId19"/>
    <p:sldId id="870" r:id="rId20"/>
    <p:sldId id="867" r:id="rId21"/>
    <p:sldId id="873" r:id="rId22"/>
    <p:sldId id="853"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Title and Agenda" id="{593DD1A7-7E1E-BE49-81C3-05E69AC3EC42}">
          <p14:sldIdLst>
            <p14:sldId id="872"/>
            <p14:sldId id="256"/>
            <p14:sldId id="861"/>
            <p14:sldId id="257"/>
            <p14:sldId id="282"/>
            <p14:sldId id="857"/>
            <p14:sldId id="858"/>
            <p14:sldId id="862"/>
            <p14:sldId id="865"/>
            <p14:sldId id="871"/>
            <p14:sldId id="864"/>
            <p14:sldId id="860"/>
            <p14:sldId id="866"/>
            <p14:sldId id="868"/>
            <p14:sldId id="870"/>
            <p14:sldId id="867"/>
            <p14:sldId id="873"/>
            <p14:sldId id="853"/>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516482"/>
    <a:srgbClr val="D1D5DB"/>
    <a:srgbClr val="98999C"/>
    <a:srgbClr val="ED7D31"/>
    <a:srgbClr val="DE411B"/>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548" autoAdjust="0"/>
    <p:restoredTop sz="80779" autoAdjust="0"/>
  </p:normalViewPr>
  <p:slideViewPr>
    <p:cSldViewPr snapToGrid="0" snapToObjects="1" showGuides="1">
      <p:cViewPr varScale="1">
        <p:scale>
          <a:sx n="35" d="100"/>
          <a:sy n="35" d="100"/>
        </p:scale>
        <p:origin x="1003" y="34"/>
      </p:cViewPr>
      <p:guideLst>
        <p:guide orient="horz" pos="4320"/>
        <p:guide pos="7680"/>
        <p:guide orient="horz" pos="8357"/>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dotnet/efcore"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169274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778718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lgn="l" defTabSz="821531">
              <a:lnSpc>
                <a:spcPct val="100000"/>
              </a:lnSpc>
              <a:spcBef>
                <a:spcPts val="3000"/>
              </a:spcBef>
            </a:pPr>
            <a:r>
              <a:rPr lang="en-US" sz="1600" b="0" i="0" dirty="0">
                <a:solidFill>
                  <a:srgbClr val="D1D5DB"/>
                </a:solidFill>
                <a:effectLst/>
                <a:latin typeface="Söhne"/>
              </a:rPr>
              <a:t>Cookies and JSON Web Tokens (JWT) are methods for storing and transmitting information between a client and a server in a web application.</a:t>
            </a:r>
          </a:p>
          <a:p>
            <a:pPr algn="l" defTabSz="821531">
              <a:lnSpc>
                <a:spcPct val="100000"/>
              </a:lnSpc>
              <a:spcBef>
                <a:spcPts val="3000"/>
              </a:spcBef>
            </a:pPr>
            <a:endParaRPr lang="en-US" sz="1600" b="0" i="0" cap="none" spc="0" dirty="0">
              <a:solidFill>
                <a:srgbClr val="D1D5DB"/>
              </a:solidFill>
              <a:effectLst/>
              <a:latin typeface="Söhne"/>
              <a:ea typeface="Helvetica Light"/>
              <a:cs typeface="Arial" panose="020B0604020202020204" pitchFamily="34" charset="0"/>
              <a:sym typeface="Helvetica Light"/>
            </a:endParaRPr>
          </a:p>
          <a:p>
            <a:pPr algn="l" defTabSz="821531">
              <a:lnSpc>
                <a:spcPct val="100000"/>
              </a:lnSpc>
              <a:spcBef>
                <a:spcPts val="3000"/>
              </a:spcBef>
            </a:pPr>
            <a:endParaRPr lang="en-US" sz="1600" b="0" i="0" cap="none" spc="0" dirty="0">
              <a:solidFill>
                <a:srgbClr val="D1D5DB"/>
              </a:solidFill>
              <a:effectLst/>
              <a:latin typeface="Söhne"/>
              <a:ea typeface="Helvetica Light"/>
              <a:cs typeface="Arial" panose="020B0604020202020204" pitchFamily="34" charset="0"/>
              <a:sym typeface="Helvetica Light"/>
            </a:endParaRPr>
          </a:p>
          <a:p>
            <a:pPr marL="0" marR="0" lvl="0" indent="0" algn="l" defTabSz="821531" eaLnBrk="1" fontAlgn="auto" latinLnBrk="0" hangingPunct="1">
              <a:lnSpc>
                <a:spcPct val="100000"/>
              </a:lnSpc>
              <a:spcBef>
                <a:spcPts val="3000"/>
              </a:spcBef>
              <a:spcAft>
                <a:spcPts val="0"/>
              </a:spcAft>
              <a:buClrTx/>
              <a:buSzTx/>
              <a:buFontTx/>
              <a:buNone/>
              <a:tabLst/>
              <a:defRPr/>
            </a:pPr>
            <a:r>
              <a:rPr lang="en-US" sz="2000" b="0" cap="none" dirty="0">
                <a:solidFill>
                  <a:schemeClr val="tx1"/>
                </a:solidFill>
              </a:rPr>
              <a:t>Cookies are small text files stored on a client's device by a web browser. They contain information such as login credentials, preferences, or shopping cart contents, and are sent from the client to the server with each HTTP request.</a:t>
            </a:r>
          </a:p>
          <a:p>
            <a:pPr algn="l" defTabSz="821531">
              <a:lnSpc>
                <a:spcPct val="100000"/>
              </a:lnSpc>
              <a:spcBef>
                <a:spcPts val="3000"/>
              </a:spcBef>
            </a:pPr>
            <a:endParaRPr lang="en-US" sz="2000" b="0" cap="none" spc="0" dirty="0">
              <a:solidFill>
                <a:schemeClr val="tx1"/>
              </a:solidFill>
              <a:ea typeface="Helvetica Light"/>
              <a:cs typeface="Arial" panose="020B0604020202020204" pitchFamily="34" charset="0"/>
              <a:sym typeface="Helvetica Light"/>
            </a:endParaRPr>
          </a:p>
          <a:p>
            <a:pPr algn="l" defTabSz="821531">
              <a:lnSpc>
                <a:spcPct val="100000"/>
              </a:lnSpc>
              <a:spcBef>
                <a:spcPts val="3000"/>
              </a:spcBef>
            </a:pPr>
            <a:endParaRPr lang="en-US" sz="2000" b="0" cap="none" spc="0" dirty="0">
              <a:solidFill>
                <a:schemeClr val="tx1"/>
              </a:solidFill>
              <a:ea typeface="Helvetica Light"/>
              <a:cs typeface="Arial" panose="020B0604020202020204" pitchFamily="34" charset="0"/>
              <a:sym typeface="Helvetica Light"/>
            </a:endParaRPr>
          </a:p>
          <a:p>
            <a:pPr marL="0" marR="0" lvl="0" indent="0" algn="l" defTabSz="821531" eaLnBrk="1" fontAlgn="auto" latinLnBrk="0" hangingPunct="1">
              <a:lnSpc>
                <a:spcPct val="100000"/>
              </a:lnSpc>
              <a:spcBef>
                <a:spcPts val="3000"/>
              </a:spcBef>
              <a:spcAft>
                <a:spcPts val="0"/>
              </a:spcAft>
              <a:buClrTx/>
              <a:buSzTx/>
              <a:buFontTx/>
              <a:buNone/>
              <a:tabLst/>
              <a:defRPr/>
            </a:pPr>
            <a:r>
              <a:rPr lang="en-US" sz="2000" b="0" i="0" cap="none" dirty="0">
                <a:solidFill>
                  <a:schemeClr val="tx1"/>
                </a:solidFill>
                <a:effectLst/>
              </a:rPr>
              <a:t>JWT are a compact, encrypted format for transmitting information such as user credentials, timestamps, or other data. They are stored on the client side as a string and must be included in the header of each request to the server. JWT are generally considered more secure than cookies, as they are signed and encrypted, but can become invalid if the server's secret key is compromised.</a:t>
            </a:r>
          </a:p>
          <a:p>
            <a:pPr algn="l" defTabSz="821531">
              <a:lnSpc>
                <a:spcPct val="100000"/>
              </a:lnSpc>
              <a:spcBef>
                <a:spcPts val="3000"/>
              </a:spcBef>
            </a:pPr>
            <a:endParaRPr lang="en-US" sz="2000" b="0" cap="none" spc="0" dirty="0">
              <a:solidFill>
                <a:schemeClr val="tx1"/>
              </a:solidFill>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80226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lgn="l">
              <a:buFont typeface="Arial" panose="020B0604020202020204" pitchFamily="34" charset="0"/>
              <a:buChar char="•"/>
            </a:pPr>
            <a:r>
              <a:rPr lang="en-US" b="0" i="0" dirty="0">
                <a:solidFill>
                  <a:srgbClr val="D1D5DB"/>
                </a:solidFill>
                <a:effectLst/>
                <a:latin typeface="Söhne"/>
              </a:rPr>
              <a:t> Authentication middleware: Provides support for authenticating users based on various schemes such as JWT, cookies, OAuth2, etc.</a:t>
            </a:r>
          </a:p>
          <a:p>
            <a:pPr algn="l">
              <a:buFont typeface="Arial" panose="020B0604020202020204" pitchFamily="34" charset="0"/>
              <a:buChar char="•"/>
            </a:pPr>
            <a:r>
              <a:rPr lang="en-US" b="0" i="0" dirty="0">
                <a:solidFill>
                  <a:srgbClr val="D1D5DB"/>
                </a:solidFill>
                <a:effectLst/>
                <a:latin typeface="Söhne"/>
              </a:rPr>
              <a:t> Routing middleware: Maps incoming requests to appropriate endpoints based on a set of predefined rules.</a:t>
            </a:r>
          </a:p>
          <a:p>
            <a:pPr algn="l">
              <a:buFont typeface="Arial" panose="020B0604020202020204" pitchFamily="34" charset="0"/>
              <a:buChar char="•"/>
            </a:pPr>
            <a:r>
              <a:rPr lang="en-US" b="0" i="0" dirty="0">
                <a:solidFill>
                  <a:srgbClr val="D1D5DB"/>
                </a:solidFill>
                <a:effectLst/>
                <a:latin typeface="Söhne"/>
              </a:rPr>
              <a:t> Static files middleware: Enables serving static files such as HTML, CSS, and JavaScript files directly from the web server.</a:t>
            </a:r>
          </a:p>
          <a:p>
            <a:pPr algn="l">
              <a:buFont typeface="Arial" panose="020B0604020202020204" pitchFamily="34" charset="0"/>
              <a:buChar char="•"/>
            </a:pPr>
            <a:r>
              <a:rPr lang="en-US" b="0" i="0" dirty="0">
                <a:solidFill>
                  <a:srgbClr val="D1D5DB"/>
                </a:solidFill>
                <a:effectLst/>
                <a:latin typeface="Söhne"/>
              </a:rPr>
              <a:t> Response caching middleware: Adds caching headers to HTTP responses to improve performance by reducing server load.</a:t>
            </a:r>
          </a:p>
          <a:p>
            <a:pPr algn="l">
              <a:buFont typeface="Arial" panose="020B0604020202020204" pitchFamily="34" charset="0"/>
              <a:buChar char="•"/>
            </a:pPr>
            <a:r>
              <a:rPr lang="en-US" b="0" i="0" dirty="0">
                <a:solidFill>
                  <a:srgbClr val="D1D5DB"/>
                </a:solidFill>
                <a:effectLst/>
                <a:latin typeface="Söhne"/>
              </a:rPr>
              <a:t> Compression middleware: Compresses response data to reduce the amount of data transferred over the network.</a:t>
            </a:r>
          </a:p>
        </p:txBody>
      </p:sp>
    </p:spTree>
    <p:extLst>
      <p:ext uri="{BB962C8B-B14F-4D97-AF65-F5344CB8AC3E}">
        <p14:creationId xmlns:p14="http://schemas.microsoft.com/office/powerpoint/2010/main" val="17521273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lgn="l"/>
            <a:r>
              <a:rPr lang="en-US" sz="1200" b="0" i="0" dirty="0">
                <a:solidFill>
                  <a:srgbClr val="171717"/>
                </a:solidFill>
                <a:effectLst/>
                <a:latin typeface="Segoe UI" panose="020B0502040204020203" pitchFamily="34" charset="0"/>
              </a:rPr>
              <a:t>Entity Framework (EF) Core </a:t>
            </a:r>
            <a:r>
              <a:rPr lang="bg-BG" sz="1200" b="0" i="0" dirty="0">
                <a:solidFill>
                  <a:srgbClr val="171717"/>
                </a:solidFill>
                <a:effectLst/>
                <a:latin typeface="Segoe UI" panose="020B0502040204020203" pitchFamily="34" charset="0"/>
              </a:rPr>
              <a:t>е олекотена</a:t>
            </a:r>
            <a:r>
              <a:rPr lang="en-US" sz="1200" b="0" i="0" dirty="0">
                <a:solidFill>
                  <a:srgbClr val="171717"/>
                </a:solidFill>
                <a:effectLst/>
                <a:latin typeface="Segoe UI" panose="020B0502040204020203" pitchFamily="34" charset="0"/>
              </a:rPr>
              <a:t>, </a:t>
            </a:r>
            <a:r>
              <a:rPr lang="bg-BG" sz="1200" b="0" i="0" dirty="0">
                <a:solidFill>
                  <a:srgbClr val="171717"/>
                </a:solidFill>
                <a:effectLst/>
                <a:latin typeface="Segoe UI" panose="020B0502040204020203" pitchFamily="34" charset="0"/>
              </a:rPr>
              <a:t>разширена</a:t>
            </a:r>
            <a:r>
              <a:rPr lang="en-US" sz="1200" b="0" i="0" dirty="0">
                <a:solidFill>
                  <a:srgbClr val="171717"/>
                </a:solidFill>
                <a:effectLst/>
                <a:latin typeface="Segoe UI" panose="020B0502040204020203" pitchFamily="34" charset="0"/>
              </a:rPr>
              <a:t>, </a:t>
            </a:r>
            <a:r>
              <a:rPr lang="en-US" sz="1200" b="0" i="0" u="none" strike="noStrike" dirty="0">
                <a:solidFill>
                  <a:srgbClr val="171717"/>
                </a:solidFill>
                <a:effectLst/>
                <a:latin typeface="Segoe UI" panose="020B0502040204020203" pitchFamily="34" charset="0"/>
                <a:hlinkClick r:id="rId3"/>
              </a:rPr>
              <a:t>open source</a:t>
            </a:r>
            <a:r>
              <a:rPr lang="en-US" sz="1200" b="0" i="0" dirty="0">
                <a:solidFill>
                  <a:srgbClr val="171717"/>
                </a:solidFill>
                <a:effectLst/>
                <a:latin typeface="Segoe UI" panose="020B0502040204020203" pitchFamily="34" charset="0"/>
              </a:rPr>
              <a:t> </a:t>
            </a:r>
            <a:r>
              <a:rPr lang="bg-BG" sz="1200" b="0" i="0" dirty="0">
                <a:solidFill>
                  <a:srgbClr val="171717"/>
                </a:solidFill>
                <a:effectLst/>
                <a:latin typeface="Segoe UI" panose="020B0502040204020203" pitchFamily="34" charset="0"/>
              </a:rPr>
              <a:t>и</a:t>
            </a:r>
            <a:r>
              <a:rPr lang="en-US" sz="1200" b="0" i="0" dirty="0">
                <a:solidFill>
                  <a:srgbClr val="171717"/>
                </a:solidFill>
                <a:effectLst/>
                <a:latin typeface="Segoe UI" panose="020B0502040204020203" pitchFamily="34" charset="0"/>
              </a:rPr>
              <a:t> cross-platform </a:t>
            </a:r>
            <a:r>
              <a:rPr lang="bg-BG" sz="1200" b="0" i="0" dirty="0">
                <a:solidFill>
                  <a:srgbClr val="171717"/>
                </a:solidFill>
                <a:effectLst/>
                <a:latin typeface="Segoe UI" panose="020B0502040204020203" pitchFamily="34" charset="0"/>
              </a:rPr>
              <a:t>версия на</a:t>
            </a:r>
            <a:r>
              <a:rPr lang="en-US" sz="1200" b="0" i="0" dirty="0">
                <a:solidFill>
                  <a:srgbClr val="171717"/>
                </a:solidFill>
                <a:effectLst/>
                <a:latin typeface="Segoe UI" panose="020B0502040204020203" pitchFamily="34" charset="0"/>
              </a:rPr>
              <a:t> Entity Framework</a:t>
            </a:r>
            <a:endParaRPr lang="bg-BG" sz="1200" b="0" i="0" dirty="0">
              <a:solidFill>
                <a:srgbClr val="171717"/>
              </a:solidFill>
              <a:effectLst/>
              <a:latin typeface="Segoe UI" panose="020B0502040204020203" pitchFamily="34" charset="0"/>
            </a:endParaRPr>
          </a:p>
          <a:p>
            <a:pPr lvl="1" algn="l">
              <a:buFont typeface="Arial" panose="020B0604020202020204" pitchFamily="34" charset="0"/>
              <a:buChar char="•"/>
            </a:pPr>
            <a:r>
              <a:rPr lang="bg-BG" sz="1200" b="0" i="0" dirty="0">
                <a:solidFill>
                  <a:srgbClr val="171717"/>
                </a:solidFill>
                <a:effectLst/>
                <a:latin typeface="Segoe UI" panose="020B0502040204020203" pitchFamily="34" charset="0"/>
              </a:rPr>
              <a:t>Позволява</a:t>
            </a:r>
            <a:r>
              <a:rPr lang="en-US" sz="1200" b="0" i="0" dirty="0">
                <a:solidFill>
                  <a:srgbClr val="171717"/>
                </a:solidFill>
                <a:effectLst/>
                <a:latin typeface="Segoe UI" panose="020B0502040204020203" pitchFamily="34" charset="0"/>
              </a:rPr>
              <a:t> .NET developers</a:t>
            </a:r>
            <a:r>
              <a:rPr lang="bg-BG" sz="1200" b="0" i="0" dirty="0">
                <a:solidFill>
                  <a:srgbClr val="171717"/>
                </a:solidFill>
                <a:effectLst/>
                <a:latin typeface="Segoe UI" panose="020B0502040204020203" pitchFamily="34" charset="0"/>
              </a:rPr>
              <a:t> да работят с базата използвайки </a:t>
            </a:r>
            <a:r>
              <a:rPr lang="en-US" sz="1200" b="0" i="0" dirty="0">
                <a:solidFill>
                  <a:srgbClr val="171717"/>
                </a:solidFill>
                <a:effectLst/>
                <a:latin typeface="Segoe UI" panose="020B0502040204020203" pitchFamily="34" charset="0"/>
              </a:rPr>
              <a:t>.NET objects</a:t>
            </a:r>
            <a:r>
              <a:rPr lang="bg-BG" sz="1200" b="0" i="0" dirty="0">
                <a:solidFill>
                  <a:srgbClr val="171717"/>
                </a:solidFill>
                <a:effectLst/>
                <a:latin typeface="Segoe UI" panose="020B0502040204020203" pitchFamily="34" charset="0"/>
              </a:rPr>
              <a:t> (</a:t>
            </a:r>
            <a:r>
              <a:rPr lang="en-US" sz="1200" b="0" i="0" dirty="0">
                <a:solidFill>
                  <a:srgbClr val="171717"/>
                </a:solidFill>
                <a:effectLst/>
                <a:latin typeface="Segoe UI" panose="020B0502040204020203" pitchFamily="34" charset="0"/>
              </a:rPr>
              <a:t>class</a:t>
            </a:r>
            <a:r>
              <a:rPr lang="bg-BG" sz="1200" b="0" i="0" dirty="0">
                <a:solidFill>
                  <a:srgbClr val="171717"/>
                </a:solidFill>
                <a:effectLst/>
                <a:latin typeface="Segoe UI" panose="020B0502040204020203" pitchFamily="34" charset="0"/>
              </a:rPr>
              <a:t>)</a:t>
            </a:r>
            <a:r>
              <a:rPr lang="en-US" sz="1200" b="0" i="0" dirty="0">
                <a:solidFill>
                  <a:srgbClr val="171717"/>
                </a:solidFill>
                <a:effectLst/>
                <a:latin typeface="Segoe UI" panose="020B0502040204020203" pitchFamily="34" charset="0"/>
              </a:rPr>
              <a:t>.</a:t>
            </a:r>
          </a:p>
          <a:p>
            <a:endParaRPr lang="en-US" sz="1000" dirty="0"/>
          </a:p>
          <a:p>
            <a:pPr marL="171450" indent="-171450">
              <a:buFontTx/>
              <a:buChar char="-"/>
            </a:pPr>
            <a:r>
              <a:rPr lang="bg-BG" sz="1000" dirty="0"/>
              <a:t>Има и други </a:t>
            </a:r>
            <a:r>
              <a:rPr lang="en-US" sz="1000" dirty="0"/>
              <a:t>ORM</a:t>
            </a:r>
            <a:r>
              <a:rPr lang="bg-BG" sz="1000" dirty="0"/>
              <a:t>-и за</a:t>
            </a:r>
            <a:r>
              <a:rPr lang="en-US" sz="1000" dirty="0"/>
              <a:t> .NET </a:t>
            </a:r>
            <a:r>
              <a:rPr lang="bg-BG" sz="1000" dirty="0"/>
              <a:t>като </a:t>
            </a:r>
            <a:r>
              <a:rPr lang="en-US" sz="1000" dirty="0" err="1"/>
              <a:t>DataObjects.Net</a:t>
            </a:r>
            <a:r>
              <a:rPr lang="en-US" sz="1000" dirty="0"/>
              <a:t>, NHibernate, </a:t>
            </a:r>
            <a:r>
              <a:rPr lang="en-US" sz="1000" dirty="0" err="1"/>
              <a:t>OpenAccess</a:t>
            </a:r>
            <a:r>
              <a:rPr lang="en-US" sz="1000" dirty="0"/>
              <a:t>, </a:t>
            </a:r>
            <a:r>
              <a:rPr lang="en-US" sz="1000" dirty="0" err="1"/>
              <a:t>SubSonic</a:t>
            </a:r>
            <a:r>
              <a:rPr lang="en-US" sz="1000" dirty="0"/>
              <a:t> etc.</a:t>
            </a:r>
            <a:endParaRPr lang="bg-BG" sz="1000" dirty="0"/>
          </a:p>
          <a:p>
            <a:pPr marL="171450" indent="-171450">
              <a:buFontTx/>
              <a:buChar char="-"/>
            </a:pPr>
            <a:r>
              <a:rPr lang="bg-BG" sz="1000" dirty="0"/>
              <a:t>Специфичното е че се използва за Релационни бази данни</a:t>
            </a:r>
            <a:endParaRPr lang="en-US" sz="1000" dirty="0"/>
          </a:p>
          <a:p>
            <a:pPr algn="l">
              <a:buFont typeface="Arial" panose="020B0604020202020204" pitchFamily="34" charset="0"/>
              <a:buChar char="•"/>
            </a:pPr>
            <a:endParaRPr lang="en-US" b="0" i="0" dirty="0">
              <a:solidFill>
                <a:srgbClr val="D1D5DB"/>
              </a:solidFill>
              <a:effectLst/>
              <a:latin typeface="Söhne"/>
            </a:endParaRPr>
          </a:p>
        </p:txBody>
      </p:sp>
    </p:spTree>
    <p:extLst>
      <p:ext uri="{BB962C8B-B14F-4D97-AF65-F5344CB8AC3E}">
        <p14:creationId xmlns:p14="http://schemas.microsoft.com/office/powerpoint/2010/main" val="1370252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endParaRPr lang="bg-BG" dirty="0"/>
          </a:p>
        </p:txBody>
      </p:sp>
    </p:spTree>
    <p:extLst>
      <p:ext uri="{BB962C8B-B14F-4D97-AF65-F5344CB8AC3E}">
        <p14:creationId xmlns:p14="http://schemas.microsoft.com/office/powerpoint/2010/main" val="268673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699926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24562295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50957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0432597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968915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defRPr b="1"/>
            </a:pPr>
            <a:r>
              <a:rPr lang="en-US" dirty="0"/>
              <a:t>HTTP/0.9 </a:t>
            </a:r>
            <a:r>
              <a:rPr lang="bg-BG" dirty="0"/>
              <a:t>Няма </a:t>
            </a:r>
            <a:r>
              <a:rPr lang="en-US" b="0" i="0" dirty="0">
                <a:solidFill>
                  <a:srgbClr val="D1D5DB"/>
                </a:solidFill>
                <a:effectLst/>
                <a:latin typeface="Söhne"/>
              </a:rPr>
              <a:t>headers </a:t>
            </a:r>
            <a:r>
              <a:rPr lang="bg-BG" b="0" i="0" dirty="0">
                <a:solidFill>
                  <a:srgbClr val="D1D5DB"/>
                </a:solidFill>
                <a:effectLst/>
                <a:latin typeface="Söhne"/>
              </a:rPr>
              <a:t>или </a:t>
            </a:r>
            <a:r>
              <a:rPr lang="en-US" b="0" i="0" dirty="0">
                <a:solidFill>
                  <a:srgbClr val="D1D5DB"/>
                </a:solidFill>
                <a:effectLst/>
                <a:latin typeface="Söhne"/>
              </a:rPr>
              <a:t>status codes.</a:t>
            </a:r>
          </a:p>
          <a:p>
            <a:pPr>
              <a:defRPr b="1"/>
            </a:pPr>
            <a:r>
              <a:rPr lang="en-US" dirty="0"/>
              <a:t>HTTP/1.0 It </a:t>
            </a:r>
            <a:r>
              <a:rPr lang="en-US" b="0" i="0" dirty="0">
                <a:solidFill>
                  <a:srgbClr val="D1D5DB"/>
                </a:solidFill>
                <a:effectLst/>
                <a:latin typeface="Söhne"/>
              </a:rPr>
              <a:t>was not well suited for modern web applications due to its limited performance and scalability</a:t>
            </a:r>
          </a:p>
          <a:p>
            <a:pPr>
              <a:defRPr b="1"/>
            </a:pPr>
            <a:r>
              <a:rPr lang="en-US" sz="2400" b="1" cap="none" spc="0" dirty="0">
                <a:solidFill>
                  <a:schemeClr val="tx1"/>
                </a:solidFill>
                <a:ea typeface="Helvetica Light"/>
                <a:cs typeface="Arial" panose="020B0604020202020204" pitchFamily="34" charset="0"/>
                <a:sym typeface="Helvetica Light"/>
              </a:rPr>
              <a:t>HTTP/1.1</a:t>
            </a:r>
            <a:r>
              <a:rPr lang="en-US" sz="2400" b="0" cap="none" spc="0" dirty="0">
                <a:solidFill>
                  <a:schemeClr val="tx1"/>
                </a:solidFill>
                <a:ea typeface="Helvetica Light"/>
                <a:cs typeface="Arial" panose="020B0604020202020204" pitchFamily="34" charset="0"/>
                <a:sym typeface="Helvetica Light"/>
              </a:rPr>
              <a:t> </a:t>
            </a:r>
            <a:r>
              <a:rPr lang="en-US" b="0" i="0" dirty="0">
                <a:solidFill>
                  <a:srgbClr val="D1D5DB"/>
                </a:solidFill>
                <a:effectLst/>
                <a:latin typeface="Söhne"/>
              </a:rPr>
              <a:t>support for persistent connections, improved support for caching, and many other enhancements.</a:t>
            </a:r>
          </a:p>
          <a:p>
            <a:pPr>
              <a:defRPr b="1"/>
            </a:pPr>
            <a:endParaRPr lang="en-US" b="0" i="0" dirty="0">
              <a:solidFill>
                <a:srgbClr val="D1D5DB"/>
              </a:solidFill>
              <a:effectLst/>
              <a:latin typeface="Söhne"/>
            </a:endParaRPr>
          </a:p>
          <a:p>
            <a:pPr>
              <a:defRPr b="1"/>
            </a:pPr>
            <a:r>
              <a:rPr lang="en-US" b="0" i="0" dirty="0">
                <a:solidFill>
                  <a:srgbClr val="202124"/>
                </a:solidFill>
                <a:effectLst/>
                <a:latin typeface="arial" panose="020B0604020202020204" pitchFamily="34" charset="0"/>
              </a:rPr>
              <a:t>Netscape </a:t>
            </a:r>
            <a:r>
              <a:rPr lang="en-US" b="0" i="0" dirty="0">
                <a:solidFill>
                  <a:srgbClr val="D1D5DB"/>
                </a:solidFill>
                <a:effectLst/>
                <a:latin typeface="Söhne"/>
              </a:rPr>
              <a:t>created HTTPS in1994 for its Netscape navigator web browser using SSL protocol. Google started encouraging sites to go to HTTPS in 2010.</a:t>
            </a:r>
            <a:endParaRPr b="1" dirty="0"/>
          </a:p>
        </p:txBody>
      </p:sp>
    </p:spTree>
    <p:extLst>
      <p:ext uri="{BB962C8B-B14F-4D97-AF65-F5344CB8AC3E}">
        <p14:creationId xmlns:p14="http://schemas.microsoft.com/office/powerpoint/2010/main" val="38940786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defRPr b="1"/>
            </a:pPr>
            <a:r>
              <a:rPr lang="en-US" b="0" i="0" dirty="0">
                <a:solidFill>
                  <a:srgbClr val="D1D5DB"/>
                </a:solidFill>
                <a:effectLst/>
                <a:latin typeface="Söhne"/>
              </a:rPr>
              <a:t>REST is based on a few principles, including client-server architecture, statelessness, </a:t>
            </a:r>
            <a:r>
              <a:rPr lang="en-US" b="0" i="0" dirty="0" err="1">
                <a:solidFill>
                  <a:srgbClr val="D1D5DB"/>
                </a:solidFill>
                <a:effectLst/>
                <a:latin typeface="Söhne"/>
              </a:rPr>
              <a:t>cacheability</a:t>
            </a:r>
            <a:r>
              <a:rPr lang="en-US" b="0" i="0" dirty="0">
                <a:solidFill>
                  <a:srgbClr val="D1D5DB"/>
                </a:solidFill>
                <a:effectLst/>
                <a:latin typeface="Söhne"/>
              </a:rPr>
              <a:t>, layered system, and uniform interface. </a:t>
            </a:r>
          </a:p>
          <a:p>
            <a:pPr>
              <a:defRPr b="1"/>
            </a:pPr>
            <a:endParaRPr lang="en-US" b="0" i="0" dirty="0">
              <a:solidFill>
                <a:srgbClr val="D1D5DB"/>
              </a:solidFill>
              <a:effectLst/>
              <a:latin typeface="Söhne"/>
            </a:endParaRPr>
          </a:p>
          <a:p>
            <a:pPr algn="l">
              <a:buFont typeface="+mj-lt"/>
              <a:buAutoNum type="arabicPeriod"/>
            </a:pPr>
            <a:r>
              <a:rPr lang="en-US" b="0" i="0" dirty="0">
                <a:solidFill>
                  <a:srgbClr val="D1D5DB"/>
                </a:solidFill>
                <a:effectLst/>
                <a:latin typeface="Söhne"/>
              </a:rPr>
              <a:t> Client-server architecture: The client and server are separated, and each has its own responsibilities.</a:t>
            </a:r>
          </a:p>
          <a:p>
            <a:pPr algn="l">
              <a:buFont typeface="+mj-lt"/>
              <a:buAutoNum type="arabicPeriod"/>
            </a:pPr>
            <a:r>
              <a:rPr lang="en-US" b="0" i="0" dirty="0">
                <a:solidFill>
                  <a:srgbClr val="D1D5DB"/>
                </a:solidFill>
                <a:effectLst/>
                <a:latin typeface="Söhne"/>
              </a:rPr>
              <a:t> Statelessness: Each request from the client to the server must contain all the necessary information, and the server cannot store any state about the client.</a:t>
            </a:r>
          </a:p>
          <a:p>
            <a:pPr algn="l">
              <a:buFont typeface="+mj-lt"/>
              <a:buAutoNum type="arabicPeriod"/>
            </a:pPr>
            <a:r>
              <a:rPr lang="en-US" b="0" i="0" dirty="0">
                <a:solidFill>
                  <a:srgbClr val="D1D5DB"/>
                </a:solidFill>
                <a:effectLst/>
                <a:latin typeface="Söhne"/>
              </a:rPr>
              <a:t> </a:t>
            </a:r>
            <a:r>
              <a:rPr lang="en-US" b="0" i="0" dirty="0" err="1">
                <a:solidFill>
                  <a:srgbClr val="D1D5DB"/>
                </a:solidFill>
                <a:effectLst/>
                <a:latin typeface="Söhne"/>
              </a:rPr>
              <a:t>Cacheability</a:t>
            </a:r>
            <a:r>
              <a:rPr lang="en-US" b="0" i="0" dirty="0">
                <a:solidFill>
                  <a:srgbClr val="D1D5DB"/>
                </a:solidFill>
                <a:effectLst/>
                <a:latin typeface="Söhne"/>
              </a:rPr>
              <a:t>: Responses from the server should be cacheable to improve performance.</a:t>
            </a:r>
          </a:p>
          <a:p>
            <a:pPr algn="l">
              <a:buFont typeface="+mj-lt"/>
              <a:buAutoNum type="arabicPeriod"/>
            </a:pPr>
            <a:r>
              <a:rPr lang="en-US" b="0" i="0" dirty="0">
                <a:solidFill>
                  <a:srgbClr val="D1D5DB"/>
                </a:solidFill>
                <a:effectLst/>
                <a:latin typeface="Söhne"/>
              </a:rPr>
              <a:t> Layered system: The system is composed of layers, with each layer only knowing about the layer above and below it.</a:t>
            </a:r>
          </a:p>
          <a:p>
            <a:pPr algn="l">
              <a:buFont typeface="+mj-lt"/>
              <a:buAutoNum type="arabicPeriod"/>
            </a:pPr>
            <a:r>
              <a:rPr lang="en-US" b="0" i="0" dirty="0">
                <a:solidFill>
                  <a:srgbClr val="D1D5DB"/>
                </a:solidFill>
                <a:effectLst/>
                <a:latin typeface="Söhne"/>
              </a:rPr>
              <a:t> Uniform interface: The interface should be uniform across all resources, using standard HTTP methods like GET, POST, PUT, and DELETE.</a:t>
            </a:r>
          </a:p>
          <a:p>
            <a:pPr>
              <a:defRPr b="1"/>
            </a:pPr>
            <a:endParaRPr dirty="0"/>
          </a:p>
        </p:txBody>
      </p:sp>
    </p:spTree>
    <p:extLst>
      <p:ext uri="{BB962C8B-B14F-4D97-AF65-F5344CB8AC3E}">
        <p14:creationId xmlns:p14="http://schemas.microsoft.com/office/powerpoint/2010/main" val="11890409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defRPr b="1"/>
            </a:pPr>
            <a:r>
              <a:rPr lang="en-US" sz="2400" b="1" i="0" dirty="0">
                <a:solidFill>
                  <a:srgbClr val="4D5156"/>
                </a:solidFill>
                <a:effectLst/>
                <a:latin typeface="arial" panose="020B0604020202020204" pitchFamily="34" charset="0"/>
              </a:rPr>
              <a:t>Continuous Integration </a:t>
            </a:r>
            <a:r>
              <a:rPr lang="en-US" b="0" i="0" dirty="0">
                <a:solidFill>
                  <a:srgbClr val="4D5156"/>
                </a:solidFill>
                <a:effectLst/>
                <a:latin typeface="arial" panose="020B0604020202020204" pitchFamily="34" charset="0"/>
              </a:rPr>
              <a:t>(CI) and </a:t>
            </a:r>
            <a:r>
              <a:rPr lang="en-US" b="1" i="0" dirty="0">
                <a:solidFill>
                  <a:srgbClr val="4D5156"/>
                </a:solidFill>
                <a:effectLst/>
                <a:latin typeface="arial" panose="020B0604020202020204" pitchFamily="34" charset="0"/>
              </a:rPr>
              <a:t>Continuous Delivery </a:t>
            </a:r>
            <a:r>
              <a:rPr lang="en-US" b="0" i="0" dirty="0">
                <a:solidFill>
                  <a:srgbClr val="4D5156"/>
                </a:solidFill>
                <a:effectLst/>
                <a:latin typeface="arial" panose="020B0604020202020204" pitchFamily="34" charset="0"/>
              </a:rPr>
              <a:t>(CD)</a:t>
            </a:r>
            <a:endParaRPr dirty="0"/>
          </a:p>
        </p:txBody>
      </p:sp>
    </p:spTree>
    <p:extLst>
      <p:ext uri="{BB962C8B-B14F-4D97-AF65-F5344CB8AC3E}">
        <p14:creationId xmlns:p14="http://schemas.microsoft.com/office/powerpoint/2010/main" val="4040260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 name="Shape 513"/>
          <p:cNvSpPr>
            <a:spLocks noGrp="1" noRot="1" noChangeAspect="1"/>
          </p:cNvSpPr>
          <p:nvPr>
            <p:ph type="sldImg"/>
          </p:nvPr>
        </p:nvSpPr>
        <p:spPr>
          <a:xfrm>
            <a:off x="381000" y="685800"/>
            <a:ext cx="6096000" cy="3429000"/>
          </a:xfrm>
          <a:prstGeom prst="rect">
            <a:avLst/>
          </a:prstGeom>
        </p:spPr>
        <p:txBody>
          <a:bodyPr/>
          <a:lstStyle/>
          <a:p>
            <a:endParaRPr/>
          </a:p>
        </p:txBody>
      </p:sp>
      <p:sp>
        <p:nvSpPr>
          <p:cNvPr id="514" name="Shape 514"/>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8725705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Footer - Black">
    <p:bg>
      <p:bgPr>
        <a:solidFill>
          <a:srgbClr val="000000"/>
        </a:solidFill>
        <a:effectLst/>
      </p:bgPr>
    </p:bg>
    <p:spTree>
      <p:nvGrpSpPr>
        <p:cNvPr id="1" name=""/>
        <p:cNvGrpSpPr/>
        <p:nvPr/>
      </p:nvGrpSpPr>
      <p:grpSpPr>
        <a:xfrm>
          <a:off x="0" y="0"/>
          <a:ext cx="0" cy="0"/>
          <a:chOff x="0" y="0"/>
          <a:chExt cx="0" cy="0"/>
        </a:xfrm>
      </p:grpSpPr>
      <p:sp>
        <p:nvSpPr>
          <p:cNvPr id="4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49"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dirty="0">
                <a:latin typeface="+mn-lt"/>
                <a:ea typeface="+mn-ea"/>
                <a:cs typeface="+mn-cs"/>
                <a:sym typeface="Helvetica"/>
              </a:rPr>
              <a:t>Client name  </a:t>
            </a:r>
            <a:r>
              <a:rPr b="0" i="0" dirty="0">
                <a:latin typeface="Arial" panose="020B0604020202020204" pitchFamily="34" charset="0"/>
                <a:cs typeface="Arial" panose="020B0604020202020204" pitchFamily="34" charset="0"/>
              </a:rPr>
              <a:t>// </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presentation name  //  © Copyright 2020 </a:t>
            </a:r>
            <a:r>
              <a:rPr b="0" i="0" dirty="0" err="1">
                <a:latin typeface="Arial" panose="020B0604020202020204" pitchFamily="34" charset="0"/>
                <a:cs typeface="Arial" panose="020B0604020202020204" pitchFamily="34" charset="0"/>
              </a:rPr>
              <a:t>Endava</a:t>
            </a:r>
            <a:r>
              <a:rPr b="0" i="0" dirty="0">
                <a:latin typeface="Arial" panose="020B0604020202020204" pitchFamily="34" charset="0"/>
                <a:cs typeface="Arial" panose="020B0604020202020204" pitchFamily="34" charset="0"/>
              </a:rPr>
              <a:t>  //  Confidential and Proprietary  //  Version 1.0</a:t>
            </a:r>
          </a:p>
        </p:txBody>
      </p:sp>
      <p:pic>
        <p:nvPicPr>
          <p:cNvPr id="6" name="Picture 5">
            <a:extLst>
              <a:ext uri="{FF2B5EF4-FFF2-40B4-BE49-F238E27FC236}">
                <a16:creationId xmlns:a16="http://schemas.microsoft.com/office/drawing/2014/main" id="{395AB5CD-6A95-E04E-9BCC-26E9D9D1DD8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dirty="0">
                <a:solidFill>
                  <a:srgbClr val="FFFFFF"/>
                </a:solidFill>
                <a:latin typeface="+mn-lt"/>
                <a:ea typeface="+mn-ea"/>
                <a:cs typeface="+mn-cs"/>
                <a:sym typeface="Helvetica"/>
              </a:rPr>
              <a:t>Client Name  </a:t>
            </a:r>
            <a:r>
              <a:rPr b="0" i="0" dirty="0">
                <a:solidFill>
                  <a:srgbClr val="FFFFFF"/>
                </a:solidFill>
                <a:latin typeface="Arial" panose="020B0604020202020204" pitchFamily="34" charset="0"/>
                <a:cs typeface="Arial" panose="020B0604020202020204" pitchFamily="34" charset="0"/>
              </a:rPr>
              <a:t>Presentation Title  -  </a:t>
            </a:r>
            <a:r>
              <a:rPr b="1" dirty="0">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24662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dirty="0">
                <a:latin typeface="+mn-lt"/>
                <a:ea typeface="+mn-ea"/>
                <a:cs typeface="+mn-cs"/>
                <a:sym typeface="Helvetica"/>
              </a:rPr>
              <a:t>Client name  </a:t>
            </a:r>
            <a:r>
              <a:rPr b="0" i="0" dirty="0">
                <a:latin typeface="Arial" panose="020B0604020202020204" pitchFamily="34" charset="0"/>
                <a:cs typeface="Arial" panose="020B0604020202020204" pitchFamily="34" charset="0"/>
              </a:rPr>
              <a:t>// </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presentation name  //  © Copyright 2020 </a:t>
            </a:r>
            <a:r>
              <a:rPr b="0" i="0" dirty="0" err="1">
                <a:latin typeface="Arial" panose="020B0604020202020204" pitchFamily="34" charset="0"/>
                <a:cs typeface="Arial" panose="020B0604020202020204" pitchFamily="34" charset="0"/>
              </a:rPr>
              <a:t>Endava</a:t>
            </a:r>
            <a:r>
              <a:rPr b="0" i="0" dirty="0">
                <a:latin typeface="Arial" panose="020B0604020202020204" pitchFamily="34" charset="0"/>
                <a:cs typeface="Arial" panose="020B0604020202020204" pitchFamily="34" charset="0"/>
              </a:rPr>
              <a:t>  //  Confidential and Proprietary  //  Version 1.0</a:t>
            </a: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9"/>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1" r:id="rId2"/>
    <p:sldLayoutId id="2147483653" r:id="rId3"/>
    <p:sldLayoutId id="2147483655" r:id="rId4"/>
    <p:sldLayoutId id="2147483657" r:id="rId5"/>
    <p:sldLayoutId id="2147483659" r:id="rId6"/>
    <p:sldLayoutId id="2147483660" r:id="rId7"/>
  </p:sldLayoutIdLst>
  <p:transition spd="med"/>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tif"/><Relationship Id="rId7"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tif"/><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tif"/><Relationship Id="rId7"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6.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tif"/><Relationship Id="rId7"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tif"/><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2.tif"/><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tif"/><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9.png"/><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descr="Image">
            <a:extLst>
              <a:ext uri="{FF2B5EF4-FFF2-40B4-BE49-F238E27FC236}">
                <a16:creationId xmlns:a16="http://schemas.microsoft.com/office/drawing/2014/main" id="{59ED8975-B88D-AFDC-24F7-0DF8E1292629}"/>
              </a:ext>
            </a:extLst>
          </p:cNvPr>
          <p:cNvPicPr>
            <a:picLocks noChangeAspect="1"/>
          </p:cNvPicPr>
          <p:nvPr/>
        </p:nvPicPr>
        <p:blipFill>
          <a:blip r:embed="rId3"/>
          <a:stretch>
            <a:fillRect/>
          </a:stretch>
        </p:blipFill>
        <p:spPr>
          <a:xfrm>
            <a:off x="0" y="-20782"/>
            <a:ext cx="24384000" cy="13716000"/>
          </a:xfrm>
          <a:prstGeom prst="rect">
            <a:avLst/>
          </a:prstGeom>
          <a:ln w="12700">
            <a:miter lim="400000"/>
          </a:ln>
        </p:spPr>
      </p:pic>
      <p:sp>
        <p:nvSpPr>
          <p:cNvPr id="94" name="Because presentation matters"/>
          <p:cNvSpPr txBox="1"/>
          <p:nvPr/>
        </p:nvSpPr>
        <p:spPr>
          <a:xfrm>
            <a:off x="3066033" y="10342865"/>
            <a:ext cx="14244132"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endParaRPr dirty="0"/>
          </a:p>
        </p:txBody>
      </p:sp>
      <p:sp>
        <p:nvSpPr>
          <p:cNvPr id="95" name="Endava Presentation…"/>
          <p:cNvSpPr txBox="1"/>
          <p:nvPr/>
        </p:nvSpPr>
        <p:spPr>
          <a:xfrm>
            <a:off x="2991169" y="8173616"/>
            <a:ext cx="13903459" cy="404213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nSpc>
                <a:spcPct val="80000"/>
              </a:lnSpc>
              <a:defRPr sz="7000" cap="none" spc="-209"/>
            </a:pPr>
            <a:r>
              <a:rPr lang="en-US" sz="4000" dirty="0"/>
              <a:t>01000010 01110101 01101001 01101100 01100100 01101001 01101110 01100111 00100000 01000001 01010011 01010000 00101110 01001110 01000101 01010100 00100000 01000011 01101111 01110010 01100101 00100000 01000001 01110000 01110000 00100000 01000110 01110010 01101111 01101101 00100000 01010011 01100011 01110010 01100001 01110100 01100011 01101000 00100000 01010000 01100001 01110010 01110100 00100000 01001001 00001010 </a:t>
            </a:r>
          </a:p>
        </p:txBody>
      </p:sp>
      <p:pic>
        <p:nvPicPr>
          <p:cNvPr id="96" name="Image" descr="Image"/>
          <p:cNvPicPr>
            <a:picLocks noChangeAspect="1"/>
          </p:cNvPicPr>
          <p:nvPr/>
        </p:nvPicPr>
        <p:blipFill>
          <a:blip r:embed="rId4"/>
          <a:stretch>
            <a:fillRect/>
          </a:stretch>
        </p:blipFill>
        <p:spPr>
          <a:xfrm>
            <a:off x="2391824" y="6159545"/>
            <a:ext cx="2716610" cy="914310"/>
          </a:xfrm>
          <a:prstGeom prst="rect">
            <a:avLst/>
          </a:prstGeom>
          <a:ln w="12700">
            <a:miter lim="400000"/>
          </a:ln>
        </p:spPr>
      </p:pic>
      <p:sp>
        <p:nvSpPr>
          <p:cNvPr id="97" name="Rectangle"/>
          <p:cNvSpPr/>
          <p:nvPr/>
        </p:nvSpPr>
        <p:spPr>
          <a:xfrm>
            <a:off x="3111851" y="7849728"/>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pic>
        <p:nvPicPr>
          <p:cNvPr id="4" name="Picture 3" descr="A picture containing indoor">
            <a:extLst>
              <a:ext uri="{FF2B5EF4-FFF2-40B4-BE49-F238E27FC236}">
                <a16:creationId xmlns:a16="http://schemas.microsoft.com/office/drawing/2014/main" id="{E0015D65-D144-F6FF-8896-5491BAB4DC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24718" y="7322921"/>
            <a:ext cx="8005666" cy="5503895"/>
          </a:xfrm>
          <a:prstGeom prst="rect">
            <a:avLst/>
          </a:prstGeom>
        </p:spPr>
      </p:pic>
      <p:sp>
        <p:nvSpPr>
          <p:cNvPr id="5" name="TextBox 4">
            <a:extLst>
              <a:ext uri="{FF2B5EF4-FFF2-40B4-BE49-F238E27FC236}">
                <a16:creationId xmlns:a16="http://schemas.microsoft.com/office/drawing/2014/main" id="{22D31616-12BC-BF54-192D-D4BA6EB5DAA0}"/>
              </a:ext>
            </a:extLst>
          </p:cNvPr>
          <p:cNvSpPr txBox="1"/>
          <p:nvPr/>
        </p:nvSpPr>
        <p:spPr>
          <a:xfrm>
            <a:off x="18455951" y="8173616"/>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783297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pic>
        <p:nvPicPr>
          <p:cNvPr id="512"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468EAEEE-8EF6-ACAE-0343-E17C13E8B214}"/>
              </a:ext>
            </a:extLst>
          </p:cNvPr>
          <p:cNvPicPr>
            <a:picLocks noChangeAspect="1"/>
          </p:cNvPicPr>
          <p:nvPr/>
        </p:nvPicPr>
        <p:blipFill>
          <a:blip r:embed="rId5"/>
          <a:stretch>
            <a:fillRect/>
          </a:stretch>
        </p:blipFill>
        <p:spPr>
          <a:xfrm>
            <a:off x="1193916" y="744639"/>
            <a:ext cx="684549" cy="511130"/>
          </a:xfrm>
          <a:prstGeom prst="rect">
            <a:avLst/>
          </a:prstGeom>
          <a:ln w="12700">
            <a:miter lim="400000"/>
          </a:ln>
        </p:spPr>
      </p:pic>
      <p:sp>
        <p:nvSpPr>
          <p:cNvPr id="3" name="Additional chapter intro…">
            <a:extLst>
              <a:ext uri="{FF2B5EF4-FFF2-40B4-BE49-F238E27FC236}">
                <a16:creationId xmlns:a16="http://schemas.microsoft.com/office/drawing/2014/main" id="{B45E3C3B-0AEE-1F48-EFEF-99628D6F078C}"/>
              </a:ext>
            </a:extLst>
          </p:cNvPr>
          <p:cNvSpPr txBox="1"/>
          <p:nvPr/>
        </p:nvSpPr>
        <p:spPr>
          <a:xfrm>
            <a:off x="1193916" y="1546618"/>
            <a:ext cx="14244132" cy="8504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r>
              <a:rPr lang="en-US" sz="5400" b="1" cap="none" dirty="0">
                <a:effectLst/>
              </a:rPr>
              <a:t>Branching Strategies</a:t>
            </a:r>
          </a:p>
        </p:txBody>
      </p:sp>
      <p:sp>
        <p:nvSpPr>
          <p:cNvPr id="5" name="TextBox 4">
            <a:extLst>
              <a:ext uri="{FF2B5EF4-FFF2-40B4-BE49-F238E27FC236}">
                <a16:creationId xmlns:a16="http://schemas.microsoft.com/office/drawing/2014/main" id="{0418F1EF-FD93-2235-3F29-52CF1F0C5933}"/>
              </a:ext>
            </a:extLst>
          </p:cNvPr>
          <p:cNvSpPr txBox="1"/>
          <p:nvPr/>
        </p:nvSpPr>
        <p:spPr>
          <a:xfrm>
            <a:off x="11554691" y="7959436"/>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pic>
        <p:nvPicPr>
          <p:cNvPr id="9" name="Picture 8">
            <a:extLst>
              <a:ext uri="{FF2B5EF4-FFF2-40B4-BE49-F238E27FC236}">
                <a16:creationId xmlns:a16="http://schemas.microsoft.com/office/drawing/2014/main" id="{3A6F9B01-D91D-DC73-E173-F3AF744F5BD0}"/>
              </a:ext>
            </a:extLst>
          </p:cNvPr>
          <p:cNvPicPr>
            <a:picLocks noChangeAspect="1"/>
          </p:cNvPicPr>
          <p:nvPr/>
        </p:nvPicPr>
        <p:blipFill>
          <a:blip r:embed="rId6"/>
          <a:stretch>
            <a:fillRect/>
          </a:stretch>
        </p:blipFill>
        <p:spPr>
          <a:xfrm>
            <a:off x="7024255" y="2832565"/>
            <a:ext cx="16355290" cy="10287691"/>
          </a:xfrm>
          <a:prstGeom prst="rect">
            <a:avLst/>
          </a:prstGeom>
        </p:spPr>
      </p:pic>
    </p:spTree>
    <p:extLst>
      <p:ext uri="{BB962C8B-B14F-4D97-AF65-F5344CB8AC3E}">
        <p14:creationId xmlns:p14="http://schemas.microsoft.com/office/powerpoint/2010/main" val="8757595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pic>
        <p:nvPicPr>
          <p:cNvPr id="512"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468EAEEE-8EF6-ACAE-0343-E17C13E8B214}"/>
              </a:ext>
            </a:extLst>
          </p:cNvPr>
          <p:cNvPicPr>
            <a:picLocks noChangeAspect="1"/>
          </p:cNvPicPr>
          <p:nvPr/>
        </p:nvPicPr>
        <p:blipFill>
          <a:blip r:embed="rId5"/>
          <a:stretch>
            <a:fillRect/>
          </a:stretch>
        </p:blipFill>
        <p:spPr>
          <a:xfrm>
            <a:off x="1193916" y="744639"/>
            <a:ext cx="684549" cy="511130"/>
          </a:xfrm>
          <a:prstGeom prst="rect">
            <a:avLst/>
          </a:prstGeom>
          <a:ln w="12700">
            <a:miter lim="400000"/>
          </a:ln>
        </p:spPr>
      </p:pic>
      <p:sp>
        <p:nvSpPr>
          <p:cNvPr id="3" name="Additional chapter intro…">
            <a:extLst>
              <a:ext uri="{FF2B5EF4-FFF2-40B4-BE49-F238E27FC236}">
                <a16:creationId xmlns:a16="http://schemas.microsoft.com/office/drawing/2014/main" id="{B45E3C3B-0AEE-1F48-EFEF-99628D6F078C}"/>
              </a:ext>
            </a:extLst>
          </p:cNvPr>
          <p:cNvSpPr txBox="1"/>
          <p:nvPr/>
        </p:nvSpPr>
        <p:spPr>
          <a:xfrm>
            <a:off x="2323469" y="1588168"/>
            <a:ext cx="14244132" cy="767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endParaRPr sz="5400" dirty="0"/>
          </a:p>
        </p:txBody>
      </p:sp>
      <p:sp>
        <p:nvSpPr>
          <p:cNvPr id="4" name="Additional chapter intro…">
            <a:extLst>
              <a:ext uri="{FF2B5EF4-FFF2-40B4-BE49-F238E27FC236}">
                <a16:creationId xmlns:a16="http://schemas.microsoft.com/office/drawing/2014/main" id="{243F8521-88C5-C138-E802-35F286C33C83}"/>
              </a:ext>
            </a:extLst>
          </p:cNvPr>
          <p:cNvSpPr txBox="1"/>
          <p:nvPr/>
        </p:nvSpPr>
        <p:spPr>
          <a:xfrm>
            <a:off x="1193916" y="1464473"/>
            <a:ext cx="14244132" cy="767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sz="5400" i="0" cap="none" dirty="0">
                <a:solidFill>
                  <a:schemeClr val="tx1"/>
                </a:solidFill>
                <a:effectLst/>
              </a:rPr>
              <a:t>Controllers &amp; Actions</a:t>
            </a:r>
            <a:endParaRPr lang="en-US" sz="5400" dirty="0"/>
          </a:p>
        </p:txBody>
      </p:sp>
      <p:sp>
        <p:nvSpPr>
          <p:cNvPr id="5" name="TextBox 4">
            <a:extLst>
              <a:ext uri="{FF2B5EF4-FFF2-40B4-BE49-F238E27FC236}">
                <a16:creationId xmlns:a16="http://schemas.microsoft.com/office/drawing/2014/main" id="{2B56D265-A5B0-032F-E824-85670A6C9CF5}"/>
              </a:ext>
            </a:extLst>
          </p:cNvPr>
          <p:cNvSpPr txBox="1"/>
          <p:nvPr/>
        </p:nvSpPr>
        <p:spPr>
          <a:xfrm>
            <a:off x="1878464" y="2259405"/>
            <a:ext cx="13559583" cy="186781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US" sz="2800" b="0" i="0" cap="none" dirty="0">
                <a:solidFill>
                  <a:schemeClr val="tx1"/>
                </a:solidFill>
                <a:effectLst/>
              </a:rPr>
              <a:t>Controllers handle incoming requests and call specific actions to perform tasks. Actions perform specific tasks in response to the request and return data to the controller to generate a response. Well-designed controllers and actions create efficient and maintainable applications.</a:t>
            </a:r>
            <a:endParaRPr lang="en-US" sz="2800" b="0" cap="none" spc="0" dirty="0">
              <a:solidFill>
                <a:schemeClr val="tx1"/>
              </a:solidFill>
              <a:ea typeface="Helvetica Light"/>
              <a:cs typeface="Arial" panose="020B0604020202020204" pitchFamily="34" charset="0"/>
              <a:sym typeface="Helvetica Light"/>
            </a:endParaRPr>
          </a:p>
        </p:txBody>
      </p:sp>
      <p:pic>
        <p:nvPicPr>
          <p:cNvPr id="10" name="Picture 9">
            <a:extLst>
              <a:ext uri="{FF2B5EF4-FFF2-40B4-BE49-F238E27FC236}">
                <a16:creationId xmlns:a16="http://schemas.microsoft.com/office/drawing/2014/main" id="{2239D45E-7918-E923-8D6E-DA3D59D666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93640" y="4327927"/>
            <a:ext cx="11865123" cy="7415703"/>
          </a:xfrm>
          <a:prstGeom prst="rect">
            <a:avLst/>
          </a:prstGeom>
        </p:spPr>
      </p:pic>
      <p:sp>
        <p:nvSpPr>
          <p:cNvPr id="6" name="TextBox 5">
            <a:extLst>
              <a:ext uri="{FF2B5EF4-FFF2-40B4-BE49-F238E27FC236}">
                <a16:creationId xmlns:a16="http://schemas.microsoft.com/office/drawing/2014/main" id="{93B3D862-BFC5-8DA5-CA2A-4B9C9E9BC20C}"/>
              </a:ext>
            </a:extLst>
          </p:cNvPr>
          <p:cNvSpPr txBox="1"/>
          <p:nvPr/>
        </p:nvSpPr>
        <p:spPr>
          <a:xfrm>
            <a:off x="1480457" y="11363719"/>
            <a:ext cx="9165772" cy="75982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US" sz="4000" b="0" cap="none" spc="0" dirty="0">
                <a:solidFill>
                  <a:schemeClr val="tx1"/>
                </a:solidFill>
                <a:latin typeface="Arial" panose="020B0604020202020204" pitchFamily="34" charset="0"/>
                <a:ea typeface="Helvetica Light"/>
                <a:cs typeface="Arial" panose="020B0604020202020204" pitchFamily="34" charset="0"/>
                <a:sym typeface="Helvetica Light"/>
              </a:rPr>
              <a:t>www.example.com/</a:t>
            </a:r>
            <a:r>
              <a:rPr lang="en-US" sz="4000" b="0" cap="none" spc="0" dirty="0">
                <a:solidFill>
                  <a:srgbClr val="FF0000"/>
                </a:solidFill>
                <a:latin typeface="Arial" panose="020B0604020202020204" pitchFamily="34" charset="0"/>
                <a:ea typeface="Helvetica Light"/>
                <a:cs typeface="Arial" panose="020B0604020202020204" pitchFamily="34" charset="0"/>
                <a:sym typeface="Helvetica Light"/>
              </a:rPr>
              <a:t>product</a:t>
            </a:r>
            <a:r>
              <a:rPr lang="en-US" sz="4000" b="0" cap="none" spc="0" dirty="0">
                <a:solidFill>
                  <a:schemeClr val="tx1"/>
                </a:solidFill>
                <a:latin typeface="Arial" panose="020B0604020202020204" pitchFamily="34" charset="0"/>
                <a:ea typeface="Helvetica Light"/>
                <a:cs typeface="Arial" panose="020B0604020202020204" pitchFamily="34" charset="0"/>
                <a:sym typeface="Helvetica Light"/>
              </a:rPr>
              <a:t>/</a:t>
            </a:r>
            <a:r>
              <a:rPr lang="en-US" sz="4000" b="0" cap="none" spc="0" dirty="0">
                <a:solidFill>
                  <a:srgbClr val="00B0F0"/>
                </a:solidFill>
                <a:latin typeface="Arial" panose="020B0604020202020204" pitchFamily="34" charset="0"/>
                <a:ea typeface="Helvetica Light"/>
                <a:cs typeface="Arial" panose="020B0604020202020204" pitchFamily="34" charset="0"/>
                <a:sym typeface="Helvetica Light"/>
              </a:rPr>
              <a:t>details</a:t>
            </a:r>
            <a:r>
              <a:rPr lang="en-US" sz="4000" b="0" cap="none" spc="0" dirty="0">
                <a:solidFill>
                  <a:schemeClr val="tx1"/>
                </a:solidFill>
                <a:latin typeface="Arial" panose="020B0604020202020204" pitchFamily="34" charset="0"/>
                <a:ea typeface="Helvetica Light"/>
                <a:cs typeface="Arial" panose="020B0604020202020204" pitchFamily="34" charset="0"/>
                <a:sym typeface="Helvetica Light"/>
              </a:rPr>
              <a:t>/</a:t>
            </a:r>
            <a:r>
              <a:rPr lang="en-US" sz="4000" b="0" cap="none" spc="0" dirty="0">
                <a:solidFill>
                  <a:srgbClr val="FFFF00"/>
                </a:solidFill>
                <a:latin typeface="Arial" panose="020B0604020202020204" pitchFamily="34" charset="0"/>
                <a:ea typeface="Helvetica Light"/>
                <a:cs typeface="Arial" panose="020B0604020202020204" pitchFamily="34" charset="0"/>
                <a:sym typeface="Helvetica Light"/>
              </a:rPr>
              <a:t>5</a:t>
            </a:r>
          </a:p>
        </p:txBody>
      </p:sp>
    </p:spTree>
    <p:extLst>
      <p:ext uri="{BB962C8B-B14F-4D97-AF65-F5344CB8AC3E}">
        <p14:creationId xmlns:p14="http://schemas.microsoft.com/office/powerpoint/2010/main" val="13657709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pic>
        <p:nvPicPr>
          <p:cNvPr id="512"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468EAEEE-8EF6-ACAE-0343-E17C13E8B214}"/>
              </a:ext>
            </a:extLst>
          </p:cNvPr>
          <p:cNvPicPr>
            <a:picLocks noChangeAspect="1"/>
          </p:cNvPicPr>
          <p:nvPr/>
        </p:nvPicPr>
        <p:blipFill>
          <a:blip r:embed="rId5"/>
          <a:stretch>
            <a:fillRect/>
          </a:stretch>
        </p:blipFill>
        <p:spPr>
          <a:xfrm>
            <a:off x="1193916" y="744639"/>
            <a:ext cx="684549" cy="511130"/>
          </a:xfrm>
          <a:prstGeom prst="rect">
            <a:avLst/>
          </a:prstGeom>
          <a:ln w="12700">
            <a:miter lim="400000"/>
          </a:ln>
        </p:spPr>
      </p:pic>
      <p:sp>
        <p:nvSpPr>
          <p:cNvPr id="3" name="Additional chapter intro…">
            <a:extLst>
              <a:ext uri="{FF2B5EF4-FFF2-40B4-BE49-F238E27FC236}">
                <a16:creationId xmlns:a16="http://schemas.microsoft.com/office/drawing/2014/main" id="{B45E3C3B-0AEE-1F48-EFEF-99628D6F078C}"/>
              </a:ext>
            </a:extLst>
          </p:cNvPr>
          <p:cNvSpPr txBox="1"/>
          <p:nvPr/>
        </p:nvSpPr>
        <p:spPr>
          <a:xfrm>
            <a:off x="1193916" y="1464473"/>
            <a:ext cx="16876370" cy="767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p>
            <a:pPr>
              <a:lnSpc>
                <a:spcPct val="80000"/>
              </a:lnSpc>
              <a:defRPr sz="7000" cap="none" spc="-209"/>
            </a:pPr>
            <a:r>
              <a:rPr lang="en-US" sz="5400" dirty="0"/>
              <a:t>Cookies &amp; JSON Web Tokens (JWT)</a:t>
            </a:r>
          </a:p>
        </p:txBody>
      </p:sp>
      <p:sp>
        <p:nvSpPr>
          <p:cNvPr id="4" name="TextBox 3">
            <a:extLst>
              <a:ext uri="{FF2B5EF4-FFF2-40B4-BE49-F238E27FC236}">
                <a16:creationId xmlns:a16="http://schemas.microsoft.com/office/drawing/2014/main" id="{09DD899A-60CF-0216-0184-1698DADB3D21}"/>
              </a:ext>
            </a:extLst>
          </p:cNvPr>
          <p:cNvSpPr txBox="1"/>
          <p:nvPr/>
        </p:nvSpPr>
        <p:spPr>
          <a:xfrm>
            <a:off x="2399262" y="2231863"/>
            <a:ext cx="144334" cy="51360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US" sz="2400" b="0" cap="none" spc="0" dirty="0">
              <a:solidFill>
                <a:schemeClr val="tx1"/>
              </a:solidFill>
              <a:ea typeface="Helvetica Light"/>
              <a:cs typeface="Arial" panose="020B0604020202020204" pitchFamily="34" charset="0"/>
              <a:sym typeface="Helvetica Light"/>
            </a:endParaRPr>
          </a:p>
        </p:txBody>
      </p:sp>
      <p:sp>
        <p:nvSpPr>
          <p:cNvPr id="5" name="TextBox 4">
            <a:extLst>
              <a:ext uri="{FF2B5EF4-FFF2-40B4-BE49-F238E27FC236}">
                <a16:creationId xmlns:a16="http://schemas.microsoft.com/office/drawing/2014/main" id="{96927225-DFAA-ECD5-D631-1DEFF58E7E68}"/>
              </a:ext>
            </a:extLst>
          </p:cNvPr>
          <p:cNvSpPr txBox="1"/>
          <p:nvPr/>
        </p:nvSpPr>
        <p:spPr>
          <a:xfrm>
            <a:off x="1878465" y="4501043"/>
            <a:ext cx="13628319" cy="91986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r>
              <a:rPr lang="en-US" sz="2800" b="0" cap="none" dirty="0">
                <a:solidFill>
                  <a:schemeClr val="tx1"/>
                </a:solidFill>
              </a:rPr>
              <a:t>Cookies are small text files stored on a client's device by a web browser. They are sent from the client to the server with each HTTP request.</a:t>
            </a:r>
          </a:p>
        </p:txBody>
      </p:sp>
      <p:sp>
        <p:nvSpPr>
          <p:cNvPr id="6" name="TextBox 5">
            <a:extLst>
              <a:ext uri="{FF2B5EF4-FFF2-40B4-BE49-F238E27FC236}">
                <a16:creationId xmlns:a16="http://schemas.microsoft.com/office/drawing/2014/main" id="{081A0DB1-89D6-89F5-D3C4-2286E54455F5}"/>
              </a:ext>
            </a:extLst>
          </p:cNvPr>
          <p:cNvSpPr txBox="1"/>
          <p:nvPr/>
        </p:nvSpPr>
        <p:spPr>
          <a:xfrm>
            <a:off x="1878465" y="7391163"/>
            <a:ext cx="13908915" cy="247106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a:r>
              <a:rPr lang="en-US" sz="2800" b="0" i="0" cap="none" dirty="0">
                <a:solidFill>
                  <a:schemeClr val="tx1"/>
                </a:solidFill>
                <a:effectLst/>
              </a:rPr>
              <a:t>JWT are a compact, encrypted format for transmitting information such as user credentials, timestamps, or other data. They are stored on the client side as a string and must be included in the header of each request to the server. JWT are generally considered more secure than cookies, as they are signed and encrypted, but can become invalid if the server's secret key is compromised.</a:t>
            </a:r>
          </a:p>
        </p:txBody>
      </p:sp>
      <p:sp>
        <p:nvSpPr>
          <p:cNvPr id="7" name="TextBox 6">
            <a:extLst>
              <a:ext uri="{FF2B5EF4-FFF2-40B4-BE49-F238E27FC236}">
                <a16:creationId xmlns:a16="http://schemas.microsoft.com/office/drawing/2014/main" id="{9EFB4E16-9D1D-90DE-3052-15984E621131}"/>
              </a:ext>
            </a:extLst>
          </p:cNvPr>
          <p:cNvSpPr txBox="1"/>
          <p:nvPr/>
        </p:nvSpPr>
        <p:spPr>
          <a:xfrm>
            <a:off x="1536190" y="3855866"/>
            <a:ext cx="2434640" cy="69826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r>
              <a:rPr lang="en-US" sz="3600" b="0" dirty="0"/>
              <a:t>Cookies</a:t>
            </a:r>
            <a:endParaRPr lang="en-US" sz="36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8" name="TextBox 7">
            <a:extLst>
              <a:ext uri="{FF2B5EF4-FFF2-40B4-BE49-F238E27FC236}">
                <a16:creationId xmlns:a16="http://schemas.microsoft.com/office/drawing/2014/main" id="{938AC317-5BAA-DD40-5EC7-94E27786CDB3}"/>
              </a:ext>
            </a:extLst>
          </p:cNvPr>
          <p:cNvSpPr txBox="1"/>
          <p:nvPr/>
        </p:nvSpPr>
        <p:spPr>
          <a:xfrm>
            <a:off x="1536190" y="6752911"/>
            <a:ext cx="6451124" cy="69826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r>
              <a:rPr lang="en-US" sz="3600" b="0" dirty="0"/>
              <a:t>JSON Web Tokens (JWT)</a:t>
            </a:r>
            <a:endParaRPr lang="en-US" sz="36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pic>
        <p:nvPicPr>
          <p:cNvPr id="11" name="Picture 10">
            <a:extLst>
              <a:ext uri="{FF2B5EF4-FFF2-40B4-BE49-F238E27FC236}">
                <a16:creationId xmlns:a16="http://schemas.microsoft.com/office/drawing/2014/main" id="{A1C83F57-2167-6819-C95F-71481855C9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65845" y="4986815"/>
            <a:ext cx="6546889" cy="8729185"/>
          </a:xfrm>
          <a:prstGeom prst="rect">
            <a:avLst/>
          </a:prstGeom>
        </p:spPr>
      </p:pic>
    </p:spTree>
    <p:extLst>
      <p:ext uri="{BB962C8B-B14F-4D97-AF65-F5344CB8AC3E}">
        <p14:creationId xmlns:p14="http://schemas.microsoft.com/office/powerpoint/2010/main" val="40409477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0" y="-20781"/>
            <a:ext cx="24384000" cy="13716000"/>
          </a:xfrm>
          <a:prstGeom prst="rect">
            <a:avLst/>
          </a:prstGeom>
          <a:ln w="12700">
            <a:miter lim="400000"/>
          </a:ln>
        </p:spPr>
      </p:pic>
      <p:pic>
        <p:nvPicPr>
          <p:cNvPr id="512"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468EAEEE-8EF6-ACAE-0343-E17C13E8B214}"/>
              </a:ext>
            </a:extLst>
          </p:cNvPr>
          <p:cNvPicPr>
            <a:picLocks noChangeAspect="1"/>
          </p:cNvPicPr>
          <p:nvPr/>
        </p:nvPicPr>
        <p:blipFill>
          <a:blip r:embed="rId5"/>
          <a:stretch>
            <a:fillRect/>
          </a:stretch>
        </p:blipFill>
        <p:spPr>
          <a:xfrm>
            <a:off x="1193916" y="744639"/>
            <a:ext cx="684549" cy="511130"/>
          </a:xfrm>
          <a:prstGeom prst="rect">
            <a:avLst/>
          </a:prstGeom>
          <a:ln w="12700">
            <a:miter lim="400000"/>
          </a:ln>
        </p:spPr>
      </p:pic>
      <p:sp>
        <p:nvSpPr>
          <p:cNvPr id="3" name="Additional chapter intro…">
            <a:extLst>
              <a:ext uri="{FF2B5EF4-FFF2-40B4-BE49-F238E27FC236}">
                <a16:creationId xmlns:a16="http://schemas.microsoft.com/office/drawing/2014/main" id="{B45E3C3B-0AEE-1F48-EFEF-99628D6F078C}"/>
              </a:ext>
            </a:extLst>
          </p:cNvPr>
          <p:cNvSpPr txBox="1"/>
          <p:nvPr/>
        </p:nvSpPr>
        <p:spPr>
          <a:xfrm>
            <a:off x="1193916" y="1364518"/>
            <a:ext cx="14244132" cy="767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sz="5400" b="1" i="0" cap="none" spc="180" baseline="0" dirty="0" err="1">
                <a:ln>
                  <a:noFill/>
                </a:ln>
                <a:solidFill>
                  <a:schemeClr val="tx1"/>
                </a:solidFill>
                <a:effectLst/>
                <a:ea typeface="+mn-ea"/>
                <a:cs typeface="+mn-cs"/>
              </a:rPr>
              <a:t>ASP.Net</a:t>
            </a:r>
            <a:r>
              <a:rPr lang="en-US" sz="5400" b="1" i="0" cap="none" spc="180" baseline="0" dirty="0">
                <a:ln>
                  <a:noFill/>
                </a:ln>
                <a:solidFill>
                  <a:schemeClr val="tx1"/>
                </a:solidFill>
                <a:effectLst/>
                <a:ea typeface="+mn-ea"/>
                <a:cs typeface="+mn-cs"/>
              </a:rPr>
              <a:t> Middleware</a:t>
            </a:r>
            <a:endParaRPr lang="en-US" sz="7200" dirty="0">
              <a:solidFill>
                <a:schemeClr val="tx1"/>
              </a:solidFill>
            </a:endParaRPr>
          </a:p>
        </p:txBody>
      </p:sp>
      <p:sp>
        <p:nvSpPr>
          <p:cNvPr id="4" name="TextBox 3">
            <a:extLst>
              <a:ext uri="{FF2B5EF4-FFF2-40B4-BE49-F238E27FC236}">
                <a16:creationId xmlns:a16="http://schemas.microsoft.com/office/drawing/2014/main" id="{60C3113F-3B44-82F5-3F96-3AADB557A348}"/>
              </a:ext>
            </a:extLst>
          </p:cNvPr>
          <p:cNvSpPr txBox="1"/>
          <p:nvPr/>
        </p:nvSpPr>
        <p:spPr>
          <a:xfrm>
            <a:off x="1878465" y="2131908"/>
            <a:ext cx="11866418" cy="162159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US" sz="2400" b="0" i="0" cap="none" dirty="0">
                <a:solidFill>
                  <a:schemeClr val="tx1"/>
                </a:solidFill>
                <a:effectLst/>
              </a:rPr>
              <a:t>In .NET core, middleware is a type of software component that is used to handle HTTP requests and responses. Middleware sits between the web server and the application and can perform a variety of tasks, such as authentication, caching, logging, compression, routing, and more.</a:t>
            </a:r>
            <a:endParaRPr lang="en-US" sz="2400" b="0" cap="none" spc="0" dirty="0">
              <a:solidFill>
                <a:schemeClr val="tx1"/>
              </a:solidFill>
              <a:ea typeface="Helvetica Light"/>
              <a:cs typeface="Arial" panose="020B0604020202020204" pitchFamily="34" charset="0"/>
              <a:sym typeface="Helvetica Light"/>
            </a:endParaRPr>
          </a:p>
        </p:txBody>
      </p:sp>
      <p:sp>
        <p:nvSpPr>
          <p:cNvPr id="5" name="TextBox 4">
            <a:extLst>
              <a:ext uri="{FF2B5EF4-FFF2-40B4-BE49-F238E27FC236}">
                <a16:creationId xmlns:a16="http://schemas.microsoft.com/office/drawing/2014/main" id="{956B7C6D-01CB-84DE-F11E-874D3FDA7B0B}"/>
              </a:ext>
            </a:extLst>
          </p:cNvPr>
          <p:cNvSpPr txBox="1"/>
          <p:nvPr/>
        </p:nvSpPr>
        <p:spPr>
          <a:xfrm>
            <a:off x="3013364" y="5291944"/>
            <a:ext cx="4045337" cy="636712"/>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r>
              <a:rPr lang="en-US" sz="3200" b="0" i="0" cap="none" dirty="0">
                <a:solidFill>
                  <a:schemeClr val="tx1"/>
                </a:solidFill>
                <a:effectLst/>
              </a:rPr>
              <a:t>Built-in Middleware</a:t>
            </a:r>
            <a:endParaRPr lang="en-US" sz="3200" b="0" cap="none" spc="0" dirty="0">
              <a:solidFill>
                <a:schemeClr val="tx1"/>
              </a:solidFill>
              <a:ea typeface="Helvetica Light"/>
              <a:cs typeface="Arial" panose="020B0604020202020204" pitchFamily="34" charset="0"/>
              <a:sym typeface="Helvetica Light"/>
            </a:endParaRPr>
          </a:p>
        </p:txBody>
      </p:sp>
      <p:sp>
        <p:nvSpPr>
          <p:cNvPr id="6" name="TextBox 5">
            <a:extLst>
              <a:ext uri="{FF2B5EF4-FFF2-40B4-BE49-F238E27FC236}">
                <a16:creationId xmlns:a16="http://schemas.microsoft.com/office/drawing/2014/main" id="{8B36D0A0-40C1-5CCB-D9D2-1E5CC05A8249}"/>
              </a:ext>
            </a:extLst>
          </p:cNvPr>
          <p:cNvSpPr txBox="1"/>
          <p:nvPr/>
        </p:nvSpPr>
        <p:spPr>
          <a:xfrm>
            <a:off x="3013364" y="6338455"/>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7" name="TextBox 6">
            <a:extLst>
              <a:ext uri="{FF2B5EF4-FFF2-40B4-BE49-F238E27FC236}">
                <a16:creationId xmlns:a16="http://schemas.microsoft.com/office/drawing/2014/main" id="{56B28AA0-20A5-C12C-CF60-C26AA211B830}"/>
              </a:ext>
            </a:extLst>
          </p:cNvPr>
          <p:cNvSpPr txBox="1"/>
          <p:nvPr/>
        </p:nvSpPr>
        <p:spPr>
          <a:xfrm>
            <a:off x="3013364" y="6159048"/>
            <a:ext cx="5881254" cy="277575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marL="457200" indent="-457200" algn="l" defTabSz="821531">
              <a:lnSpc>
                <a:spcPct val="100000"/>
              </a:lnSpc>
              <a:spcBef>
                <a:spcPts val="3000"/>
              </a:spcBef>
              <a:buFont typeface="Wingdings" panose="05000000000000000000" pitchFamily="2" charset="2"/>
              <a:buChar char="Ø"/>
            </a:pPr>
            <a:r>
              <a:rPr lang="en-US" sz="2400" b="0" i="0" cap="none" dirty="0">
                <a:solidFill>
                  <a:schemeClr val="tx1"/>
                </a:solidFill>
                <a:effectLst/>
              </a:rPr>
              <a:t>Authentication Middleware</a:t>
            </a:r>
          </a:p>
          <a:p>
            <a:pPr marL="457200" indent="-457200" algn="l" defTabSz="821531">
              <a:lnSpc>
                <a:spcPct val="100000"/>
              </a:lnSpc>
              <a:spcBef>
                <a:spcPts val="3000"/>
              </a:spcBef>
              <a:buFont typeface="Wingdings" panose="05000000000000000000" pitchFamily="2" charset="2"/>
              <a:buChar char="Ø"/>
            </a:pPr>
            <a:r>
              <a:rPr lang="en-US" sz="2400" b="0" i="0" cap="none" dirty="0">
                <a:solidFill>
                  <a:schemeClr val="tx1"/>
                </a:solidFill>
                <a:effectLst/>
              </a:rPr>
              <a:t>Routing Middleware</a:t>
            </a:r>
          </a:p>
          <a:p>
            <a:pPr marL="457200" indent="-457200" algn="l" defTabSz="821531">
              <a:lnSpc>
                <a:spcPct val="100000"/>
              </a:lnSpc>
              <a:spcBef>
                <a:spcPts val="3000"/>
              </a:spcBef>
              <a:buFont typeface="Wingdings" panose="05000000000000000000" pitchFamily="2" charset="2"/>
              <a:buChar char="Ø"/>
            </a:pPr>
            <a:r>
              <a:rPr lang="en-US" sz="2400" b="0" i="0" cap="none" dirty="0">
                <a:solidFill>
                  <a:schemeClr val="tx1"/>
                </a:solidFill>
                <a:effectLst/>
              </a:rPr>
              <a:t>Static Files Middleware</a:t>
            </a:r>
          </a:p>
          <a:p>
            <a:pPr marL="457200" indent="-457200" algn="l" defTabSz="821531">
              <a:lnSpc>
                <a:spcPct val="100000"/>
              </a:lnSpc>
              <a:spcBef>
                <a:spcPts val="3000"/>
              </a:spcBef>
              <a:buFont typeface="Wingdings" panose="05000000000000000000" pitchFamily="2" charset="2"/>
              <a:buChar char="Ø"/>
            </a:pPr>
            <a:r>
              <a:rPr lang="en-US" sz="2400" b="0" i="0" cap="none" dirty="0">
                <a:solidFill>
                  <a:schemeClr val="tx1"/>
                </a:solidFill>
                <a:effectLst/>
              </a:rPr>
              <a:t>Response Caching Middleware</a:t>
            </a:r>
          </a:p>
        </p:txBody>
      </p:sp>
      <p:pic>
        <p:nvPicPr>
          <p:cNvPr id="9" name="Picture 8">
            <a:extLst>
              <a:ext uri="{FF2B5EF4-FFF2-40B4-BE49-F238E27FC236}">
                <a16:creationId xmlns:a16="http://schemas.microsoft.com/office/drawing/2014/main" id="{F45E1D44-A6CB-232D-2133-C6322D34ABF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1861" y="9725891"/>
            <a:ext cx="4080670" cy="3574667"/>
          </a:xfrm>
          <a:prstGeom prst="rect">
            <a:avLst/>
          </a:prstGeom>
        </p:spPr>
      </p:pic>
      <p:pic>
        <p:nvPicPr>
          <p:cNvPr id="10" name="Picture 9" descr="Diagram&#10;&#10;Description automatically generated">
            <a:extLst>
              <a:ext uri="{FF2B5EF4-FFF2-40B4-BE49-F238E27FC236}">
                <a16:creationId xmlns:a16="http://schemas.microsoft.com/office/drawing/2014/main" id="{A0979338-E23F-5D3E-B096-C9355C817C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224656" y="4179949"/>
            <a:ext cx="13593054" cy="8699554"/>
          </a:xfrm>
          <a:prstGeom prst="rect">
            <a:avLst/>
          </a:prstGeom>
        </p:spPr>
      </p:pic>
    </p:spTree>
    <p:extLst>
      <p:ext uri="{BB962C8B-B14F-4D97-AF65-F5344CB8AC3E}">
        <p14:creationId xmlns:p14="http://schemas.microsoft.com/office/powerpoint/2010/main" val="26568669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pic>
        <p:nvPicPr>
          <p:cNvPr id="512"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468EAEEE-8EF6-ACAE-0343-E17C13E8B214}"/>
              </a:ext>
            </a:extLst>
          </p:cNvPr>
          <p:cNvPicPr>
            <a:picLocks noChangeAspect="1"/>
          </p:cNvPicPr>
          <p:nvPr/>
        </p:nvPicPr>
        <p:blipFill>
          <a:blip r:embed="rId5"/>
          <a:stretch>
            <a:fillRect/>
          </a:stretch>
        </p:blipFill>
        <p:spPr>
          <a:xfrm>
            <a:off x="1193916" y="744639"/>
            <a:ext cx="684549" cy="511130"/>
          </a:xfrm>
          <a:prstGeom prst="rect">
            <a:avLst/>
          </a:prstGeom>
          <a:ln w="12700">
            <a:miter lim="400000"/>
          </a:ln>
        </p:spPr>
      </p:pic>
      <p:sp>
        <p:nvSpPr>
          <p:cNvPr id="3" name="Additional chapter intro…">
            <a:extLst>
              <a:ext uri="{FF2B5EF4-FFF2-40B4-BE49-F238E27FC236}">
                <a16:creationId xmlns:a16="http://schemas.microsoft.com/office/drawing/2014/main" id="{B45E3C3B-0AEE-1F48-EFEF-99628D6F078C}"/>
              </a:ext>
            </a:extLst>
          </p:cNvPr>
          <p:cNvSpPr txBox="1"/>
          <p:nvPr/>
        </p:nvSpPr>
        <p:spPr>
          <a:xfrm>
            <a:off x="1193916" y="1435176"/>
            <a:ext cx="14244132" cy="16537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sz="5400" i="0" cap="all" spc="180" baseline="0" dirty="0">
                <a:ln>
                  <a:noFill/>
                </a:ln>
                <a:solidFill>
                  <a:schemeClr val="tx1"/>
                </a:solidFill>
                <a:effectLst/>
                <a:ea typeface="+mn-ea"/>
                <a:cs typeface="+mn-cs"/>
              </a:rPr>
              <a:t>ORM</a:t>
            </a:r>
            <a:endParaRPr lang="en-GB" sz="5400" dirty="0">
              <a:solidFill>
                <a:schemeClr val="tx1"/>
              </a:solidFill>
              <a:cs typeface="Segoe UI" panose="020B0502040204020203" pitchFamily="34" charset="0"/>
            </a:endParaRPr>
          </a:p>
          <a:p>
            <a:pPr>
              <a:lnSpc>
                <a:spcPct val="80000"/>
              </a:lnSpc>
              <a:defRPr sz="7000" cap="none" spc="-209"/>
            </a:pPr>
            <a:endParaRPr lang="en-US" sz="7200" dirty="0">
              <a:solidFill>
                <a:schemeClr val="tx1"/>
              </a:solidFill>
            </a:endParaRPr>
          </a:p>
        </p:txBody>
      </p:sp>
      <p:sp>
        <p:nvSpPr>
          <p:cNvPr id="4" name="TextBox 3">
            <a:extLst>
              <a:ext uri="{FF2B5EF4-FFF2-40B4-BE49-F238E27FC236}">
                <a16:creationId xmlns:a16="http://schemas.microsoft.com/office/drawing/2014/main" id="{60C3113F-3B44-82F5-3F96-3AADB557A348}"/>
              </a:ext>
            </a:extLst>
          </p:cNvPr>
          <p:cNvSpPr txBox="1"/>
          <p:nvPr/>
        </p:nvSpPr>
        <p:spPr>
          <a:xfrm>
            <a:off x="1536190" y="2281313"/>
            <a:ext cx="12491538" cy="337592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marL="342900" indent="-342900" algn="l" defTabSz="821531">
              <a:lnSpc>
                <a:spcPct val="100000"/>
              </a:lnSpc>
              <a:spcBef>
                <a:spcPts val="600"/>
              </a:spcBef>
              <a:buFont typeface="Wingdings" panose="05000000000000000000" pitchFamily="2" charset="2"/>
              <a:buChar char="Ø"/>
            </a:pPr>
            <a:r>
              <a:rPr lang="en-US" sz="2400" b="0" cap="none" spc="0" dirty="0">
                <a:solidFill>
                  <a:schemeClr val="tx1"/>
                </a:solidFill>
                <a:ea typeface="Helvetica Light"/>
                <a:cs typeface="Arial" panose="020B0604020202020204" pitchFamily="34" charset="0"/>
                <a:sym typeface="Helvetica Light"/>
              </a:rPr>
              <a:t>OBJECT-RELATIONAL MAPPING</a:t>
            </a:r>
            <a:endParaRPr lang="bg-BG" sz="2400" b="0" cap="none" spc="0" dirty="0">
              <a:solidFill>
                <a:schemeClr val="tx1"/>
              </a:solidFill>
              <a:ea typeface="Helvetica Light"/>
              <a:cs typeface="Arial" panose="020B0604020202020204" pitchFamily="34" charset="0"/>
              <a:sym typeface="Helvetica Light"/>
            </a:endParaRPr>
          </a:p>
          <a:p>
            <a:pPr defTabSz="821531">
              <a:lnSpc>
                <a:spcPct val="100000"/>
              </a:lnSpc>
              <a:spcBef>
                <a:spcPts val="600"/>
              </a:spcBef>
            </a:pPr>
            <a:r>
              <a:rPr lang="bg-BG" sz="2400" b="0" cap="none" spc="0" dirty="0">
                <a:solidFill>
                  <a:schemeClr val="tx1"/>
                </a:solidFill>
                <a:ea typeface="Helvetica Light"/>
                <a:cs typeface="Arial" panose="020B0604020202020204" pitchFamily="34" charset="0"/>
                <a:sym typeface="Helvetica Light"/>
              </a:rPr>
              <a:t>	</a:t>
            </a:r>
            <a:r>
              <a:rPr lang="en-GB" b="0" cap="none" dirty="0">
                <a:solidFill>
                  <a:schemeClr val="tx1"/>
                </a:solidFill>
                <a:cs typeface="Segoe UI" panose="020B0502040204020203" pitchFamily="34" charset="0"/>
              </a:rPr>
              <a:t>Technique for converting data between incompatible type systems in object-oriented 	programming languages.</a:t>
            </a:r>
            <a:endParaRPr lang="en-US" sz="2400" b="0" cap="none" spc="0" dirty="0">
              <a:solidFill>
                <a:schemeClr val="tx1"/>
              </a:solidFill>
              <a:ea typeface="Helvetica Light"/>
              <a:cs typeface="Arial" panose="020B0604020202020204" pitchFamily="34" charset="0"/>
              <a:sym typeface="Helvetica Light"/>
            </a:endParaRPr>
          </a:p>
          <a:p>
            <a:pPr marL="342900" indent="-342900" algn="l" defTabSz="821531">
              <a:lnSpc>
                <a:spcPct val="100000"/>
              </a:lnSpc>
              <a:spcBef>
                <a:spcPts val="3000"/>
              </a:spcBef>
              <a:buFont typeface="Wingdings" panose="05000000000000000000" pitchFamily="2" charset="2"/>
              <a:buChar char="Ø"/>
            </a:pPr>
            <a:r>
              <a:rPr lang="en-US" sz="2400" b="0" cap="none" spc="0" dirty="0">
                <a:solidFill>
                  <a:schemeClr val="tx1"/>
                </a:solidFill>
                <a:ea typeface="Helvetica Light"/>
                <a:cs typeface="Arial" panose="020B0604020202020204" pitchFamily="34" charset="0"/>
                <a:sym typeface="Helvetica Light"/>
              </a:rPr>
              <a:t>ENTITY FRAMEWORK CORE</a:t>
            </a:r>
          </a:p>
          <a:p>
            <a:pPr defTabSz="821531">
              <a:lnSpc>
                <a:spcPct val="100000"/>
              </a:lnSpc>
              <a:spcBef>
                <a:spcPts val="600"/>
              </a:spcBef>
            </a:pPr>
            <a:r>
              <a:rPr lang="en-US" b="0" cap="none" spc="0" dirty="0">
                <a:solidFill>
                  <a:schemeClr val="tx1"/>
                </a:solidFill>
                <a:ea typeface="Helvetica Light"/>
                <a:cs typeface="Arial" panose="020B0604020202020204" pitchFamily="34" charset="0"/>
                <a:sym typeface="Helvetica Light"/>
              </a:rPr>
              <a:t>	</a:t>
            </a:r>
            <a:r>
              <a:rPr lang="en-GB" b="0" cap="none" dirty="0">
                <a:solidFill>
                  <a:schemeClr val="tx1"/>
                </a:solidFill>
                <a:cs typeface="Segoe UI" panose="020B0502040204020203" pitchFamily="34" charset="0"/>
              </a:rPr>
              <a:t>An enhancement to ADO.NET that gives developers an automated mechanism for accessing 	and storing the data in the database.</a:t>
            </a:r>
          </a:p>
          <a:p>
            <a:pPr algn="l" defTabSz="821531">
              <a:lnSpc>
                <a:spcPct val="100000"/>
              </a:lnSpc>
              <a:spcBef>
                <a:spcPts val="3000"/>
              </a:spcBef>
            </a:pPr>
            <a:endParaRPr lang="en-US" sz="2400" b="0" cap="none" spc="0" dirty="0">
              <a:solidFill>
                <a:schemeClr val="tx1"/>
              </a:solidFill>
              <a:ea typeface="Helvetica Light"/>
              <a:cs typeface="Arial" panose="020B0604020202020204" pitchFamily="34" charset="0"/>
              <a:sym typeface="Helvetica Light"/>
            </a:endParaRPr>
          </a:p>
        </p:txBody>
      </p:sp>
      <p:sp>
        <p:nvSpPr>
          <p:cNvPr id="6" name="TextBox 5">
            <a:extLst>
              <a:ext uri="{FF2B5EF4-FFF2-40B4-BE49-F238E27FC236}">
                <a16:creationId xmlns:a16="http://schemas.microsoft.com/office/drawing/2014/main" id="{8B36D0A0-40C1-5CCB-D9D2-1E5CC05A8249}"/>
              </a:ext>
            </a:extLst>
          </p:cNvPr>
          <p:cNvSpPr txBox="1"/>
          <p:nvPr/>
        </p:nvSpPr>
        <p:spPr>
          <a:xfrm>
            <a:off x="3013364" y="6338455"/>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pic>
        <p:nvPicPr>
          <p:cNvPr id="29" name="Picture 28" descr="A screenshot of a computer&#10;&#10;Description automatically generated with medium confidence">
            <a:extLst>
              <a:ext uri="{FF2B5EF4-FFF2-40B4-BE49-F238E27FC236}">
                <a16:creationId xmlns:a16="http://schemas.microsoft.com/office/drawing/2014/main" id="{0C4D41AE-B4F4-38FA-B19D-67E9AAF0BC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6787" y="10313268"/>
            <a:ext cx="15895195" cy="1998253"/>
          </a:xfrm>
          <a:prstGeom prst="rect">
            <a:avLst/>
          </a:prstGeom>
          <a:ln>
            <a:noFill/>
          </a:ln>
          <a:effectLst>
            <a:outerShdw blurRad="292100" dist="139700" dir="2700000" algn="tl" rotWithShape="0">
              <a:srgbClr val="333333">
                <a:alpha val="65000"/>
              </a:srgbClr>
            </a:outerShdw>
          </a:effectLst>
        </p:spPr>
      </p:pic>
      <p:pic>
        <p:nvPicPr>
          <p:cNvPr id="30" name="Picture 29" descr="A picture containing indoor&#10;&#10;Description automatically generated">
            <a:extLst>
              <a:ext uri="{FF2B5EF4-FFF2-40B4-BE49-F238E27FC236}">
                <a16:creationId xmlns:a16="http://schemas.microsoft.com/office/drawing/2014/main" id="{A91E38B5-2C61-AB4D-D925-8CF315BE614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91200" y="4621919"/>
            <a:ext cx="5436012" cy="6690476"/>
          </a:xfrm>
          <a:prstGeom prst="rect">
            <a:avLst/>
          </a:prstGeom>
        </p:spPr>
      </p:pic>
      <p:pic>
        <p:nvPicPr>
          <p:cNvPr id="41" name="Picture 40" descr="Graphical user interface, application">
            <a:extLst>
              <a:ext uri="{FF2B5EF4-FFF2-40B4-BE49-F238E27FC236}">
                <a16:creationId xmlns:a16="http://schemas.microsoft.com/office/drawing/2014/main" id="{96D7CED3-8DDA-02D1-E11C-134A54A961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1672" y="7473564"/>
            <a:ext cx="9772777" cy="2355466"/>
          </a:xfrm>
          <a:prstGeom prst="rect">
            <a:avLst/>
          </a:prstGeom>
        </p:spPr>
      </p:pic>
    </p:spTree>
    <p:extLst>
      <p:ext uri="{BB962C8B-B14F-4D97-AF65-F5344CB8AC3E}">
        <p14:creationId xmlns:p14="http://schemas.microsoft.com/office/powerpoint/2010/main" val="39510613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pic>
        <p:nvPicPr>
          <p:cNvPr id="512"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468EAEEE-8EF6-ACAE-0343-E17C13E8B214}"/>
              </a:ext>
            </a:extLst>
          </p:cNvPr>
          <p:cNvPicPr>
            <a:picLocks noChangeAspect="1"/>
          </p:cNvPicPr>
          <p:nvPr/>
        </p:nvPicPr>
        <p:blipFill>
          <a:blip r:embed="rId5"/>
          <a:stretch>
            <a:fillRect/>
          </a:stretch>
        </p:blipFill>
        <p:spPr>
          <a:xfrm>
            <a:off x="1193916" y="744639"/>
            <a:ext cx="684549" cy="511130"/>
          </a:xfrm>
          <a:prstGeom prst="rect">
            <a:avLst/>
          </a:prstGeom>
          <a:ln w="12700">
            <a:miter lim="400000"/>
          </a:ln>
        </p:spPr>
      </p:pic>
      <p:sp>
        <p:nvSpPr>
          <p:cNvPr id="3" name="Additional chapter intro…">
            <a:extLst>
              <a:ext uri="{FF2B5EF4-FFF2-40B4-BE49-F238E27FC236}">
                <a16:creationId xmlns:a16="http://schemas.microsoft.com/office/drawing/2014/main" id="{B45E3C3B-0AEE-1F48-EFEF-99628D6F078C}"/>
              </a:ext>
            </a:extLst>
          </p:cNvPr>
          <p:cNvSpPr txBox="1"/>
          <p:nvPr/>
        </p:nvSpPr>
        <p:spPr>
          <a:xfrm>
            <a:off x="1193916" y="1435176"/>
            <a:ext cx="14244132" cy="165378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GB" sz="5400" dirty="0">
                <a:solidFill>
                  <a:schemeClr val="tx1"/>
                </a:solidFill>
                <a:cs typeface="Segoe UI" panose="020B0502040204020203" pitchFamily="34" charset="0"/>
              </a:rPr>
              <a:t>Approaches</a:t>
            </a:r>
          </a:p>
          <a:p>
            <a:pPr>
              <a:lnSpc>
                <a:spcPct val="80000"/>
              </a:lnSpc>
              <a:defRPr sz="7000" cap="none" spc="-209"/>
            </a:pPr>
            <a:endParaRPr lang="en-US" sz="7200" dirty="0">
              <a:solidFill>
                <a:schemeClr val="tx1"/>
              </a:solidFill>
            </a:endParaRPr>
          </a:p>
        </p:txBody>
      </p:sp>
      <p:sp>
        <p:nvSpPr>
          <p:cNvPr id="6" name="TextBox 5">
            <a:extLst>
              <a:ext uri="{FF2B5EF4-FFF2-40B4-BE49-F238E27FC236}">
                <a16:creationId xmlns:a16="http://schemas.microsoft.com/office/drawing/2014/main" id="{8B36D0A0-40C1-5CCB-D9D2-1E5CC05A8249}"/>
              </a:ext>
            </a:extLst>
          </p:cNvPr>
          <p:cNvSpPr txBox="1"/>
          <p:nvPr/>
        </p:nvSpPr>
        <p:spPr>
          <a:xfrm>
            <a:off x="3013364" y="6338455"/>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pic>
        <p:nvPicPr>
          <p:cNvPr id="5" name="Picture 4" descr="A screenshot of a computer&#10;&#10;Description automatically generated with medium confidence">
            <a:extLst>
              <a:ext uri="{FF2B5EF4-FFF2-40B4-BE49-F238E27FC236}">
                <a16:creationId xmlns:a16="http://schemas.microsoft.com/office/drawing/2014/main" id="{DADC2592-CC7B-AC3E-3DE7-358D1D0BD1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93916" y="4524138"/>
            <a:ext cx="11452446" cy="6602936"/>
          </a:xfrm>
          <a:prstGeom prst="rect">
            <a:avLst/>
          </a:prstGeom>
        </p:spPr>
      </p:pic>
      <p:pic>
        <p:nvPicPr>
          <p:cNvPr id="8" name="Picture 7" descr="A picture containing chessman, decorated&#10;&#10;Description automatically generated">
            <a:extLst>
              <a:ext uri="{FF2B5EF4-FFF2-40B4-BE49-F238E27FC236}">
                <a16:creationId xmlns:a16="http://schemas.microsoft.com/office/drawing/2014/main" id="{41CA16E1-C144-C88E-D930-C3AE4D1D94F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276642" y="4524138"/>
            <a:ext cx="8913442" cy="6685082"/>
          </a:xfrm>
          <a:prstGeom prst="rect">
            <a:avLst/>
          </a:prstGeom>
        </p:spPr>
      </p:pic>
    </p:spTree>
    <p:extLst>
      <p:ext uri="{BB962C8B-B14F-4D97-AF65-F5344CB8AC3E}">
        <p14:creationId xmlns:p14="http://schemas.microsoft.com/office/powerpoint/2010/main" val="1495153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0" y="-20782"/>
            <a:ext cx="24384000" cy="13716000"/>
          </a:xfrm>
          <a:prstGeom prst="rect">
            <a:avLst/>
          </a:prstGeom>
          <a:noFill/>
          <a:ln w="12700">
            <a:miter lim="400000"/>
          </a:ln>
        </p:spPr>
      </p:pic>
      <p:sp>
        <p:nvSpPr>
          <p:cNvPr id="509" name="Additional chapter intro…"/>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endParaRPr dirty="0"/>
          </a:p>
        </p:txBody>
      </p:sp>
      <p:sp>
        <p:nvSpPr>
          <p:cNvPr id="510" name="The background is different"/>
          <p:cNvSpPr txBox="1"/>
          <p:nvPr/>
        </p:nvSpPr>
        <p:spPr>
          <a:xfrm>
            <a:off x="3066033"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endParaRPr dirty="0"/>
          </a:p>
        </p:txBody>
      </p:sp>
      <p:pic>
        <p:nvPicPr>
          <p:cNvPr id="512"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4" name="Picture 3" descr="Icon&#10;&#10;Description automatically generated">
            <a:extLst>
              <a:ext uri="{FF2B5EF4-FFF2-40B4-BE49-F238E27FC236}">
                <a16:creationId xmlns:a16="http://schemas.microsoft.com/office/drawing/2014/main" id="{C072AADD-7C08-4C11-F5A3-269BE936A7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4011" y="3070011"/>
            <a:ext cx="7575977" cy="7575977"/>
          </a:xfrm>
          <a:prstGeom prst="rect">
            <a:avLst/>
          </a:prstGeom>
          <a:effectLst/>
          <a:scene3d>
            <a:camera prst="orthographicFront"/>
            <a:lightRig rig="threePt" dir="t"/>
          </a:scene3d>
          <a:sp3d>
            <a:bevelT w="139700" prst="cross"/>
          </a:sp3d>
        </p:spPr>
      </p:pic>
    </p:spTree>
    <p:extLst>
      <p:ext uri="{BB962C8B-B14F-4D97-AF65-F5344CB8AC3E}">
        <p14:creationId xmlns:p14="http://schemas.microsoft.com/office/powerpoint/2010/main" val="1782508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0" y="-20782"/>
            <a:ext cx="24384000" cy="13716000"/>
          </a:xfrm>
          <a:prstGeom prst="rect">
            <a:avLst/>
          </a:prstGeom>
          <a:ln w="12700">
            <a:miter lim="400000"/>
          </a:ln>
        </p:spPr>
      </p:pic>
      <p:pic>
        <p:nvPicPr>
          <p:cNvPr id="512"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468EAEEE-8EF6-ACAE-0343-E17C13E8B214}"/>
              </a:ext>
            </a:extLst>
          </p:cNvPr>
          <p:cNvPicPr>
            <a:picLocks noChangeAspect="1"/>
          </p:cNvPicPr>
          <p:nvPr/>
        </p:nvPicPr>
        <p:blipFill>
          <a:blip r:embed="rId5"/>
          <a:stretch>
            <a:fillRect/>
          </a:stretch>
        </p:blipFill>
        <p:spPr>
          <a:xfrm>
            <a:off x="1193916" y="744639"/>
            <a:ext cx="684549" cy="511130"/>
          </a:xfrm>
          <a:prstGeom prst="rect">
            <a:avLst/>
          </a:prstGeom>
          <a:ln w="12700">
            <a:miter lim="400000"/>
          </a:ln>
        </p:spPr>
      </p:pic>
      <p:pic>
        <p:nvPicPr>
          <p:cNvPr id="4" name="Image">
            <a:extLst>
              <a:ext uri="{FF2B5EF4-FFF2-40B4-BE49-F238E27FC236}">
                <a16:creationId xmlns:a16="http://schemas.microsoft.com/office/drawing/2014/main" id="{E91F73DF-CDBB-73EE-22A8-6CD9F8369AA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36190" y="4301162"/>
            <a:ext cx="2675917" cy="267591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6" y="1057"/>
                  <a:pt x="3167" y="3167"/>
                </a:cubicBezTo>
                <a:cubicBezTo>
                  <a:pt x="1057" y="5276"/>
                  <a:pt x="0" y="8036"/>
                  <a:pt x="0" y="10800"/>
                </a:cubicBezTo>
                <a:cubicBezTo>
                  <a:pt x="0" y="13564"/>
                  <a:pt x="1057" y="16333"/>
                  <a:pt x="3167" y="18442"/>
                </a:cubicBezTo>
                <a:cubicBezTo>
                  <a:pt x="5276" y="20551"/>
                  <a:pt x="8036" y="21600"/>
                  <a:pt x="10800" y="21600"/>
                </a:cubicBezTo>
                <a:cubicBezTo>
                  <a:pt x="13564" y="21600"/>
                  <a:pt x="16333" y="20551"/>
                  <a:pt x="18442" y="18442"/>
                </a:cubicBezTo>
                <a:cubicBezTo>
                  <a:pt x="20551" y="16333"/>
                  <a:pt x="21600" y="13564"/>
                  <a:pt x="21600" y="10800"/>
                </a:cubicBezTo>
                <a:cubicBezTo>
                  <a:pt x="21600" y="8036"/>
                  <a:pt x="20551" y="5276"/>
                  <a:pt x="18442" y="3167"/>
                </a:cubicBezTo>
                <a:cubicBezTo>
                  <a:pt x="16333" y="1057"/>
                  <a:pt x="13564" y="0"/>
                  <a:pt x="10800" y="0"/>
                </a:cubicBezTo>
                <a:close/>
              </a:path>
            </a:pathLst>
          </a:custGeom>
          <a:ln w="12700">
            <a:miter lim="400000"/>
          </a:ln>
        </p:spPr>
      </p:pic>
      <p:sp>
        <p:nvSpPr>
          <p:cNvPr id="6" name="Insert Name…">
            <a:extLst>
              <a:ext uri="{FF2B5EF4-FFF2-40B4-BE49-F238E27FC236}">
                <a16:creationId xmlns:a16="http://schemas.microsoft.com/office/drawing/2014/main" id="{94834CE0-DBE4-6764-6F76-8E732D3CE3B2}"/>
              </a:ext>
            </a:extLst>
          </p:cNvPr>
          <p:cNvSpPr txBox="1"/>
          <p:nvPr/>
        </p:nvSpPr>
        <p:spPr>
          <a:xfrm>
            <a:off x="4379199" y="4797806"/>
            <a:ext cx="7030019" cy="16823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p>
            <a:pPr>
              <a:lnSpc>
                <a:spcPct val="150000"/>
              </a:lnSpc>
              <a:defRPr sz="2800" cap="none" spc="-84">
                <a:solidFill>
                  <a:srgbClr val="000000"/>
                </a:solidFill>
              </a:defRPr>
            </a:pPr>
            <a:r>
              <a:rPr lang="en-US" sz="2400" dirty="0">
                <a:solidFill>
                  <a:schemeClr val="tx1"/>
                </a:solidFill>
              </a:rPr>
              <a:t>Lyubomir </a:t>
            </a:r>
            <a:r>
              <a:rPr lang="en-US" sz="2400" dirty="0" err="1">
                <a:solidFill>
                  <a:schemeClr val="tx1"/>
                </a:solidFill>
              </a:rPr>
              <a:t>Ganchev</a:t>
            </a:r>
            <a:endParaRPr sz="2400" dirty="0">
              <a:solidFill>
                <a:schemeClr val="tx1"/>
              </a:solidFill>
            </a:endParaRPr>
          </a:p>
          <a:p>
            <a:pPr lvl="1" indent="0" defTabSz="825500">
              <a:lnSpc>
                <a:spcPct val="150000"/>
              </a:lnSpc>
              <a:spcBef>
                <a:spcPts val="800"/>
              </a:spcBef>
              <a:defRPr sz="1400" spc="153">
                <a:solidFill>
                  <a:srgbClr val="48545B"/>
                </a:solidFill>
              </a:defRPr>
            </a:pPr>
            <a:r>
              <a:rPr lang="en-US" sz="2400" dirty="0">
                <a:solidFill>
                  <a:schemeClr val="accent1"/>
                </a:solidFill>
              </a:rPr>
              <a:t>Senior Full Stack </a:t>
            </a:r>
            <a:r>
              <a:rPr lang="en-US" sz="2400" dirty="0" err="1">
                <a:solidFill>
                  <a:schemeClr val="accent1"/>
                </a:solidFill>
              </a:rPr>
              <a:t>.Net</a:t>
            </a:r>
            <a:r>
              <a:rPr lang="en-US" sz="2400" dirty="0">
                <a:solidFill>
                  <a:schemeClr val="accent1"/>
                </a:solidFill>
              </a:rPr>
              <a:t> developer</a:t>
            </a:r>
            <a:endParaRPr sz="2400" dirty="0">
              <a:solidFill>
                <a:schemeClr val="accent1"/>
              </a:solidFill>
            </a:endParaRPr>
          </a:p>
          <a:p>
            <a:pPr defTabSz="821531">
              <a:lnSpc>
                <a:spcPct val="150000"/>
              </a:lnSpc>
              <a:defRPr sz="1400" b="0" cap="none" spc="0">
                <a:solidFill>
                  <a:srgbClr val="5E5E5E"/>
                </a:solidFill>
              </a:defRPr>
            </a:pPr>
            <a:r>
              <a:rPr lang="en-US" sz="2400" dirty="0">
                <a:solidFill>
                  <a:schemeClr val="tx1"/>
                </a:solidFill>
              </a:rPr>
              <a:t>Lyubomir.ganchev</a:t>
            </a:r>
            <a:r>
              <a:rPr sz="2400" dirty="0">
                <a:solidFill>
                  <a:schemeClr val="tx1"/>
                </a:solidFill>
              </a:rPr>
              <a:t>@endava.com</a:t>
            </a:r>
          </a:p>
        </p:txBody>
      </p:sp>
      <p:pic>
        <p:nvPicPr>
          <p:cNvPr id="7" name="Image">
            <a:extLst>
              <a:ext uri="{FF2B5EF4-FFF2-40B4-BE49-F238E27FC236}">
                <a16:creationId xmlns:a16="http://schemas.microsoft.com/office/drawing/2014/main" id="{0DC25EB3-2E40-4C8D-B706-573F7BCD0275}"/>
              </a:ext>
            </a:extLst>
          </p:cNvPr>
          <p:cNvPicPr>
            <a:picLocks noChangeAspect="1"/>
          </p:cNvPicPr>
          <p:nvPr/>
        </p:nvPicPr>
        <p:blipFill rotWithShape="1">
          <a:blip r:embed="rId7">
            <a:extLst>
              <a:ext uri="{28A0092B-C50C-407E-A947-70E740481C1C}">
                <a14:useLocalDpi xmlns:a14="http://schemas.microsoft.com/office/drawing/2010/main" val="0"/>
              </a:ext>
            </a:extLst>
          </a:blip>
          <a:srcRect l="29384" t="43183" r="36365" b="31128"/>
          <a:stretch/>
        </p:blipFill>
        <p:spPr>
          <a:xfrm>
            <a:off x="14192598" y="4301162"/>
            <a:ext cx="2675917" cy="267591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6" y="1057"/>
                  <a:pt x="3167" y="3167"/>
                </a:cubicBezTo>
                <a:cubicBezTo>
                  <a:pt x="1057" y="5276"/>
                  <a:pt x="0" y="8036"/>
                  <a:pt x="0" y="10800"/>
                </a:cubicBezTo>
                <a:cubicBezTo>
                  <a:pt x="0" y="13564"/>
                  <a:pt x="1057" y="16333"/>
                  <a:pt x="3167" y="18442"/>
                </a:cubicBezTo>
                <a:cubicBezTo>
                  <a:pt x="5276" y="20551"/>
                  <a:pt x="8036" y="21600"/>
                  <a:pt x="10800" y="21600"/>
                </a:cubicBezTo>
                <a:cubicBezTo>
                  <a:pt x="13564" y="21600"/>
                  <a:pt x="16333" y="20551"/>
                  <a:pt x="18442" y="18442"/>
                </a:cubicBezTo>
                <a:cubicBezTo>
                  <a:pt x="20551" y="16333"/>
                  <a:pt x="21600" y="13564"/>
                  <a:pt x="21600" y="10800"/>
                </a:cubicBezTo>
                <a:cubicBezTo>
                  <a:pt x="21600" y="8036"/>
                  <a:pt x="20551" y="5276"/>
                  <a:pt x="18442" y="3167"/>
                </a:cubicBezTo>
                <a:cubicBezTo>
                  <a:pt x="16333" y="1057"/>
                  <a:pt x="13564" y="0"/>
                  <a:pt x="10800" y="0"/>
                </a:cubicBezTo>
                <a:close/>
              </a:path>
            </a:pathLst>
          </a:custGeom>
          <a:ln w="12700">
            <a:miter lim="400000"/>
          </a:ln>
        </p:spPr>
      </p:pic>
      <p:sp>
        <p:nvSpPr>
          <p:cNvPr id="8" name="Insert Name…">
            <a:extLst>
              <a:ext uri="{FF2B5EF4-FFF2-40B4-BE49-F238E27FC236}">
                <a16:creationId xmlns:a16="http://schemas.microsoft.com/office/drawing/2014/main" id="{F0EB06AC-20CC-D95F-9810-125D6D149441}"/>
              </a:ext>
            </a:extLst>
          </p:cNvPr>
          <p:cNvSpPr txBox="1"/>
          <p:nvPr/>
        </p:nvSpPr>
        <p:spPr>
          <a:xfrm>
            <a:off x="17035608" y="4633422"/>
            <a:ext cx="5812204" cy="20111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p>
            <a:pPr>
              <a:lnSpc>
                <a:spcPct val="150000"/>
              </a:lnSpc>
              <a:defRPr sz="2800" cap="none" spc="-84">
                <a:solidFill>
                  <a:srgbClr val="000000"/>
                </a:solidFill>
              </a:defRPr>
            </a:pPr>
            <a:r>
              <a:rPr lang="en-US" sz="2400" dirty="0">
                <a:solidFill>
                  <a:schemeClr val="tx1"/>
                </a:solidFill>
              </a:rPr>
              <a:t>Vladimir Ignatov</a:t>
            </a:r>
            <a:endParaRPr sz="2400" dirty="0">
              <a:solidFill>
                <a:schemeClr val="tx1"/>
              </a:solidFill>
            </a:endParaRPr>
          </a:p>
          <a:p>
            <a:pPr lvl="1" indent="0" defTabSz="825500">
              <a:lnSpc>
                <a:spcPct val="150000"/>
              </a:lnSpc>
              <a:spcBef>
                <a:spcPts val="800"/>
              </a:spcBef>
              <a:defRPr sz="1400" spc="153">
                <a:solidFill>
                  <a:srgbClr val="48545B"/>
                </a:solidFill>
              </a:defRPr>
            </a:pPr>
            <a:r>
              <a:rPr lang="en-US" sz="2400" dirty="0">
                <a:solidFill>
                  <a:schemeClr val="accent1"/>
                </a:solidFill>
              </a:rPr>
              <a:t>Full Stack </a:t>
            </a:r>
            <a:r>
              <a:rPr lang="en-US" sz="2400" dirty="0" err="1">
                <a:solidFill>
                  <a:schemeClr val="accent1"/>
                </a:solidFill>
              </a:rPr>
              <a:t>.Net</a:t>
            </a:r>
            <a:r>
              <a:rPr lang="en-US" sz="2400" dirty="0">
                <a:solidFill>
                  <a:schemeClr val="accent1"/>
                </a:solidFill>
              </a:rPr>
              <a:t> developer</a:t>
            </a:r>
            <a:endParaRPr sz="2400" dirty="0">
              <a:solidFill>
                <a:schemeClr val="accent1"/>
              </a:solidFill>
            </a:endParaRPr>
          </a:p>
          <a:p>
            <a:pPr defTabSz="821531">
              <a:lnSpc>
                <a:spcPct val="150000"/>
              </a:lnSpc>
              <a:defRPr sz="1400" b="0" cap="none" spc="0">
                <a:solidFill>
                  <a:srgbClr val="5E5E5E"/>
                </a:solidFill>
              </a:defRPr>
            </a:pPr>
            <a:r>
              <a:rPr lang="en-US" sz="2400" dirty="0">
                <a:solidFill>
                  <a:schemeClr val="tx1"/>
                </a:solidFill>
              </a:rPr>
              <a:t>Vladimir.ignatov</a:t>
            </a:r>
            <a:r>
              <a:rPr sz="2400" dirty="0">
                <a:solidFill>
                  <a:schemeClr val="tx1"/>
                </a:solidFill>
              </a:rPr>
              <a:t>@endava.com</a:t>
            </a:r>
          </a:p>
        </p:txBody>
      </p:sp>
      <p:pic>
        <p:nvPicPr>
          <p:cNvPr id="5" name="Picture 4" descr="Qr code&#10;&#10;Description automatically generated">
            <a:extLst>
              <a:ext uri="{FF2B5EF4-FFF2-40B4-BE49-F238E27FC236}">
                <a16:creationId xmlns:a16="http://schemas.microsoft.com/office/drawing/2014/main" id="{09C10AEB-5FE3-AF80-D0E9-44C28549991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868515" y="7670099"/>
            <a:ext cx="4714536" cy="4725059"/>
          </a:xfrm>
          <a:prstGeom prst="rect">
            <a:avLst/>
          </a:prstGeom>
        </p:spPr>
      </p:pic>
      <p:pic>
        <p:nvPicPr>
          <p:cNvPr id="13" name="Picture 12" descr="Qr code&#10;&#10;Description automatically generated">
            <a:extLst>
              <a:ext uri="{FF2B5EF4-FFF2-40B4-BE49-F238E27FC236}">
                <a16:creationId xmlns:a16="http://schemas.microsoft.com/office/drawing/2014/main" id="{E8C963ED-137A-011F-E62B-F73C9566CB3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79199" y="7670100"/>
            <a:ext cx="4696480" cy="4725059"/>
          </a:xfrm>
          <a:prstGeom prst="rect">
            <a:avLst/>
          </a:prstGeom>
        </p:spPr>
      </p:pic>
    </p:spTree>
    <p:extLst>
      <p:ext uri="{BB962C8B-B14F-4D97-AF65-F5344CB8AC3E}">
        <p14:creationId xmlns:p14="http://schemas.microsoft.com/office/powerpoint/2010/main" val="2194496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4AA26C4B-F32E-C5B2-6DBD-F0EBBC32F889}"/>
              </a:ext>
            </a:extLst>
          </p:cNvPr>
          <p:cNvPicPr>
            <a:picLocks noChangeAspect="1"/>
          </p:cNvPicPr>
          <p:nvPr/>
        </p:nvPicPr>
        <p:blipFill>
          <a:blip r:embed="rId3"/>
          <a:stretch>
            <a:fillRect/>
          </a:stretch>
        </p:blipFill>
        <p:spPr>
          <a:xfrm>
            <a:off x="0" y="0"/>
            <a:ext cx="24384000" cy="13716000"/>
          </a:xfrm>
          <a:prstGeom prst="rect">
            <a:avLst/>
          </a:prstGeom>
          <a:noFill/>
          <a:ln w="12700">
            <a:miter lim="400000"/>
          </a:ln>
        </p:spPr>
      </p:pic>
      <p:pic>
        <p:nvPicPr>
          <p:cNvPr id="3" name="Image" descr="Image">
            <a:extLst>
              <a:ext uri="{FF2B5EF4-FFF2-40B4-BE49-F238E27FC236}">
                <a16:creationId xmlns:a16="http://schemas.microsoft.com/office/drawing/2014/main" id="{150E70AB-79B8-21A3-99C1-DCBAEE74E602}"/>
              </a:ext>
            </a:extLst>
          </p:cNvPr>
          <p:cNvPicPr>
            <a:picLocks noChangeAspect="1"/>
          </p:cNvPicPr>
          <p:nvPr/>
        </p:nvPicPr>
        <p:blipFill>
          <a:blip r:embed="rId4"/>
          <a:stretch>
            <a:fillRect/>
          </a:stretch>
        </p:blipFill>
        <p:spPr>
          <a:xfrm>
            <a:off x="9845734" y="6068334"/>
            <a:ext cx="4692532" cy="1579332"/>
          </a:xfrm>
          <a:prstGeom prst="rect">
            <a:avLst/>
          </a:prstGeom>
          <a:ln w="12700">
            <a:miter lim="400000"/>
          </a:ln>
        </p:spPr>
      </p:pic>
    </p:spTree>
    <p:extLst>
      <p:ext uri="{BB962C8B-B14F-4D97-AF65-F5344CB8AC3E}">
        <p14:creationId xmlns:p14="http://schemas.microsoft.com/office/powerpoint/2010/main" val="1493063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4" name="Because presentation matters"/>
          <p:cNvSpPr txBox="1"/>
          <p:nvPr/>
        </p:nvSpPr>
        <p:spPr>
          <a:xfrm>
            <a:off x="3066033" y="10342865"/>
            <a:ext cx="14244132"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p>
            <a:endParaRPr dirty="0"/>
          </a:p>
        </p:txBody>
      </p:sp>
      <p:sp>
        <p:nvSpPr>
          <p:cNvPr id="95" name="Endava Presentation…"/>
          <p:cNvSpPr txBox="1"/>
          <p:nvPr/>
        </p:nvSpPr>
        <p:spPr>
          <a:xfrm>
            <a:off x="2991170" y="8321138"/>
            <a:ext cx="14244132" cy="172765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p>
            <a:pPr>
              <a:lnSpc>
                <a:spcPct val="80000"/>
              </a:lnSpc>
              <a:defRPr sz="7000" cap="none" spc="-209"/>
            </a:pPr>
            <a:r>
              <a:rPr lang="en-US" sz="6600" dirty="0"/>
              <a:t>Building ASP.NET Core App From Scratch Part I</a:t>
            </a:r>
          </a:p>
        </p:txBody>
      </p:sp>
      <p:pic>
        <p:nvPicPr>
          <p:cNvPr id="96" name="Image" descr="Image"/>
          <p:cNvPicPr>
            <a:picLocks noChangeAspect="1"/>
          </p:cNvPicPr>
          <p:nvPr/>
        </p:nvPicPr>
        <p:blipFill>
          <a:blip r:embed="rId2"/>
          <a:stretch>
            <a:fillRect/>
          </a:stretch>
        </p:blipFill>
        <p:spPr>
          <a:xfrm>
            <a:off x="2391824" y="6159545"/>
            <a:ext cx="2716610" cy="914310"/>
          </a:xfrm>
          <a:prstGeom prst="rect">
            <a:avLst/>
          </a:prstGeom>
          <a:ln w="12700">
            <a:miter lim="400000"/>
          </a:ln>
        </p:spPr>
      </p:pic>
      <p:sp>
        <p:nvSpPr>
          <p:cNvPr id="97" name="Rectangle"/>
          <p:cNvSpPr/>
          <p:nvPr/>
        </p:nvSpPr>
        <p:spPr>
          <a:xfrm>
            <a:off x="3111851" y="7849728"/>
            <a:ext cx="413669" cy="48544"/>
          </a:xfrm>
          <a:prstGeom prst="rect">
            <a:avLst/>
          </a:prstGeom>
          <a:solidFill>
            <a:srgbClr val="FFFFFF"/>
          </a:solidFill>
          <a:ln w="12700">
            <a:miter lim="400000"/>
          </a:ln>
        </p:spPr>
        <p:txBody>
          <a:bodyPr lIns="0" tIns="0" rIns="0" bIns="0" anchor="ctr"/>
          <a:lstStyle/>
          <a:p>
            <a:pPr algn="ctr" defTabSz="825500">
              <a:lnSpc>
                <a:spcPct val="100000"/>
              </a:lnSpc>
              <a:defRPr sz="3200" cap="none" spc="0"/>
            </a:pPr>
            <a:endParaRPr/>
          </a:p>
        </p:txBody>
      </p:sp>
      <p:pic>
        <p:nvPicPr>
          <p:cNvPr id="4" name="Picture 3" descr="A picture containing indoor">
            <a:extLst>
              <a:ext uri="{FF2B5EF4-FFF2-40B4-BE49-F238E27FC236}">
                <a16:creationId xmlns:a16="http://schemas.microsoft.com/office/drawing/2014/main" id="{E0015D65-D144-F6FF-8896-5491BAB4D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24718" y="7322921"/>
            <a:ext cx="8005666" cy="5503895"/>
          </a:xfrm>
          <a:prstGeom prst="rect">
            <a:avLst/>
          </a:prstGeom>
        </p:spPr>
      </p:pic>
      <p:sp>
        <p:nvSpPr>
          <p:cNvPr id="5" name="TextBox 4">
            <a:extLst>
              <a:ext uri="{FF2B5EF4-FFF2-40B4-BE49-F238E27FC236}">
                <a16:creationId xmlns:a16="http://schemas.microsoft.com/office/drawing/2014/main" id="{22D31616-12BC-BF54-192D-D4BA6EB5DAA0}"/>
              </a:ext>
            </a:extLst>
          </p:cNvPr>
          <p:cNvSpPr txBox="1"/>
          <p:nvPr/>
        </p:nvSpPr>
        <p:spPr>
          <a:xfrm>
            <a:off x="18455951" y="8173616"/>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0" y="-20782"/>
            <a:ext cx="24384000" cy="13716000"/>
          </a:xfrm>
          <a:prstGeom prst="rect">
            <a:avLst/>
          </a:prstGeom>
          <a:ln w="12700">
            <a:miter lim="400000"/>
          </a:ln>
        </p:spPr>
      </p:pic>
      <p:pic>
        <p:nvPicPr>
          <p:cNvPr id="512"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468EAEEE-8EF6-ACAE-0343-E17C13E8B214}"/>
              </a:ext>
            </a:extLst>
          </p:cNvPr>
          <p:cNvPicPr>
            <a:picLocks noChangeAspect="1"/>
          </p:cNvPicPr>
          <p:nvPr/>
        </p:nvPicPr>
        <p:blipFill>
          <a:blip r:embed="rId5"/>
          <a:stretch>
            <a:fillRect/>
          </a:stretch>
        </p:blipFill>
        <p:spPr>
          <a:xfrm>
            <a:off x="1193916" y="744639"/>
            <a:ext cx="684549" cy="511130"/>
          </a:xfrm>
          <a:prstGeom prst="rect">
            <a:avLst/>
          </a:prstGeom>
          <a:ln w="12700">
            <a:miter lim="400000"/>
          </a:ln>
        </p:spPr>
      </p:pic>
      <p:pic>
        <p:nvPicPr>
          <p:cNvPr id="4" name="Image">
            <a:extLst>
              <a:ext uri="{FF2B5EF4-FFF2-40B4-BE49-F238E27FC236}">
                <a16:creationId xmlns:a16="http://schemas.microsoft.com/office/drawing/2014/main" id="{E91F73DF-CDBB-73EE-22A8-6CD9F8369AA7}"/>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536190" y="4837457"/>
            <a:ext cx="2675917" cy="267591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6" y="1057"/>
                  <a:pt x="3167" y="3167"/>
                </a:cubicBezTo>
                <a:cubicBezTo>
                  <a:pt x="1057" y="5276"/>
                  <a:pt x="0" y="8036"/>
                  <a:pt x="0" y="10800"/>
                </a:cubicBezTo>
                <a:cubicBezTo>
                  <a:pt x="0" y="13564"/>
                  <a:pt x="1057" y="16333"/>
                  <a:pt x="3167" y="18442"/>
                </a:cubicBezTo>
                <a:cubicBezTo>
                  <a:pt x="5276" y="20551"/>
                  <a:pt x="8036" y="21600"/>
                  <a:pt x="10800" y="21600"/>
                </a:cubicBezTo>
                <a:cubicBezTo>
                  <a:pt x="13564" y="21600"/>
                  <a:pt x="16333" y="20551"/>
                  <a:pt x="18442" y="18442"/>
                </a:cubicBezTo>
                <a:cubicBezTo>
                  <a:pt x="20551" y="16333"/>
                  <a:pt x="21600" y="13564"/>
                  <a:pt x="21600" y="10800"/>
                </a:cubicBezTo>
                <a:cubicBezTo>
                  <a:pt x="21600" y="8036"/>
                  <a:pt x="20551" y="5276"/>
                  <a:pt x="18442" y="3167"/>
                </a:cubicBezTo>
                <a:cubicBezTo>
                  <a:pt x="16333" y="1057"/>
                  <a:pt x="13564" y="0"/>
                  <a:pt x="10800" y="0"/>
                </a:cubicBezTo>
                <a:close/>
              </a:path>
            </a:pathLst>
          </a:custGeom>
          <a:ln w="12700">
            <a:miter lim="400000"/>
          </a:ln>
        </p:spPr>
      </p:pic>
      <p:sp>
        <p:nvSpPr>
          <p:cNvPr id="6" name="Insert Name…">
            <a:extLst>
              <a:ext uri="{FF2B5EF4-FFF2-40B4-BE49-F238E27FC236}">
                <a16:creationId xmlns:a16="http://schemas.microsoft.com/office/drawing/2014/main" id="{94834CE0-DBE4-6764-6F76-8E732D3CE3B2}"/>
              </a:ext>
            </a:extLst>
          </p:cNvPr>
          <p:cNvSpPr txBox="1"/>
          <p:nvPr/>
        </p:nvSpPr>
        <p:spPr>
          <a:xfrm>
            <a:off x="4379199" y="5334101"/>
            <a:ext cx="7030019" cy="168238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p>
            <a:pPr>
              <a:lnSpc>
                <a:spcPct val="150000"/>
              </a:lnSpc>
              <a:defRPr sz="2800" cap="none" spc="-84">
                <a:solidFill>
                  <a:srgbClr val="000000"/>
                </a:solidFill>
              </a:defRPr>
            </a:pPr>
            <a:r>
              <a:rPr lang="en-US" sz="2400" dirty="0">
                <a:solidFill>
                  <a:schemeClr val="tx1"/>
                </a:solidFill>
              </a:rPr>
              <a:t>Lyubomir </a:t>
            </a:r>
            <a:r>
              <a:rPr lang="en-US" sz="2400" dirty="0" err="1">
                <a:solidFill>
                  <a:schemeClr val="tx1"/>
                </a:solidFill>
              </a:rPr>
              <a:t>Ganchev</a:t>
            </a:r>
            <a:endParaRPr sz="2400" dirty="0">
              <a:solidFill>
                <a:schemeClr val="tx1"/>
              </a:solidFill>
            </a:endParaRPr>
          </a:p>
          <a:p>
            <a:pPr lvl="1" indent="0" defTabSz="825500">
              <a:lnSpc>
                <a:spcPct val="150000"/>
              </a:lnSpc>
              <a:spcBef>
                <a:spcPts val="800"/>
              </a:spcBef>
              <a:defRPr sz="1400" spc="153">
                <a:solidFill>
                  <a:srgbClr val="48545B"/>
                </a:solidFill>
              </a:defRPr>
            </a:pPr>
            <a:r>
              <a:rPr lang="en-US" sz="2400" dirty="0">
                <a:solidFill>
                  <a:schemeClr val="accent1"/>
                </a:solidFill>
              </a:rPr>
              <a:t>Senior Full Stack </a:t>
            </a:r>
            <a:r>
              <a:rPr lang="en-US" sz="2400" dirty="0" err="1">
                <a:solidFill>
                  <a:schemeClr val="accent1"/>
                </a:solidFill>
              </a:rPr>
              <a:t>.Net</a:t>
            </a:r>
            <a:r>
              <a:rPr lang="en-US" sz="2400" dirty="0">
                <a:solidFill>
                  <a:schemeClr val="accent1"/>
                </a:solidFill>
              </a:rPr>
              <a:t> developer</a:t>
            </a:r>
            <a:endParaRPr sz="2400" dirty="0">
              <a:solidFill>
                <a:schemeClr val="accent1"/>
              </a:solidFill>
            </a:endParaRPr>
          </a:p>
          <a:p>
            <a:pPr defTabSz="821531">
              <a:lnSpc>
                <a:spcPct val="150000"/>
              </a:lnSpc>
              <a:defRPr sz="1400" b="0" cap="none" spc="0">
                <a:solidFill>
                  <a:srgbClr val="5E5E5E"/>
                </a:solidFill>
              </a:defRPr>
            </a:pPr>
            <a:r>
              <a:rPr lang="en-US" sz="2400" dirty="0">
                <a:solidFill>
                  <a:schemeClr val="tx1"/>
                </a:solidFill>
              </a:rPr>
              <a:t>Lyubomir.ganchev</a:t>
            </a:r>
            <a:r>
              <a:rPr sz="2400" dirty="0">
                <a:solidFill>
                  <a:schemeClr val="tx1"/>
                </a:solidFill>
              </a:rPr>
              <a:t>@endava.com</a:t>
            </a:r>
          </a:p>
        </p:txBody>
      </p:sp>
      <p:pic>
        <p:nvPicPr>
          <p:cNvPr id="7" name="Image">
            <a:extLst>
              <a:ext uri="{FF2B5EF4-FFF2-40B4-BE49-F238E27FC236}">
                <a16:creationId xmlns:a16="http://schemas.microsoft.com/office/drawing/2014/main" id="{0DC25EB3-2E40-4C8D-B706-573F7BCD0275}"/>
              </a:ext>
            </a:extLst>
          </p:cNvPr>
          <p:cNvPicPr>
            <a:picLocks noChangeAspect="1"/>
          </p:cNvPicPr>
          <p:nvPr/>
        </p:nvPicPr>
        <p:blipFill rotWithShape="1">
          <a:blip r:embed="rId7">
            <a:extLst>
              <a:ext uri="{28A0092B-C50C-407E-A947-70E740481C1C}">
                <a14:useLocalDpi xmlns:a14="http://schemas.microsoft.com/office/drawing/2010/main" val="0"/>
              </a:ext>
            </a:extLst>
          </a:blip>
          <a:srcRect l="29384" t="43183" r="36365" b="31128"/>
          <a:stretch/>
        </p:blipFill>
        <p:spPr>
          <a:xfrm>
            <a:off x="14192598" y="4837457"/>
            <a:ext cx="2675917" cy="267591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8036" y="0"/>
                  <a:pt x="5276" y="1057"/>
                  <a:pt x="3167" y="3167"/>
                </a:cubicBezTo>
                <a:cubicBezTo>
                  <a:pt x="1057" y="5276"/>
                  <a:pt x="0" y="8036"/>
                  <a:pt x="0" y="10800"/>
                </a:cubicBezTo>
                <a:cubicBezTo>
                  <a:pt x="0" y="13564"/>
                  <a:pt x="1057" y="16333"/>
                  <a:pt x="3167" y="18442"/>
                </a:cubicBezTo>
                <a:cubicBezTo>
                  <a:pt x="5276" y="20551"/>
                  <a:pt x="8036" y="21600"/>
                  <a:pt x="10800" y="21600"/>
                </a:cubicBezTo>
                <a:cubicBezTo>
                  <a:pt x="13564" y="21600"/>
                  <a:pt x="16333" y="20551"/>
                  <a:pt x="18442" y="18442"/>
                </a:cubicBezTo>
                <a:cubicBezTo>
                  <a:pt x="20551" y="16333"/>
                  <a:pt x="21600" y="13564"/>
                  <a:pt x="21600" y="10800"/>
                </a:cubicBezTo>
                <a:cubicBezTo>
                  <a:pt x="21600" y="8036"/>
                  <a:pt x="20551" y="5276"/>
                  <a:pt x="18442" y="3167"/>
                </a:cubicBezTo>
                <a:cubicBezTo>
                  <a:pt x="16333" y="1057"/>
                  <a:pt x="13564" y="0"/>
                  <a:pt x="10800" y="0"/>
                </a:cubicBezTo>
                <a:close/>
              </a:path>
            </a:pathLst>
          </a:custGeom>
          <a:ln w="12700">
            <a:miter lim="400000"/>
          </a:ln>
        </p:spPr>
      </p:pic>
      <p:sp>
        <p:nvSpPr>
          <p:cNvPr id="8" name="Insert Name…">
            <a:extLst>
              <a:ext uri="{FF2B5EF4-FFF2-40B4-BE49-F238E27FC236}">
                <a16:creationId xmlns:a16="http://schemas.microsoft.com/office/drawing/2014/main" id="{F0EB06AC-20CC-D95F-9810-125D6D149441}"/>
              </a:ext>
            </a:extLst>
          </p:cNvPr>
          <p:cNvSpPr txBox="1"/>
          <p:nvPr/>
        </p:nvSpPr>
        <p:spPr>
          <a:xfrm>
            <a:off x="17035608" y="5169717"/>
            <a:ext cx="5812204" cy="201114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p>
            <a:pPr>
              <a:lnSpc>
                <a:spcPct val="150000"/>
              </a:lnSpc>
              <a:defRPr sz="2800" cap="none" spc="-84">
                <a:solidFill>
                  <a:srgbClr val="000000"/>
                </a:solidFill>
              </a:defRPr>
            </a:pPr>
            <a:r>
              <a:rPr lang="en-US" sz="2400" dirty="0">
                <a:solidFill>
                  <a:schemeClr val="tx1"/>
                </a:solidFill>
              </a:rPr>
              <a:t>Vladimir Ignatov</a:t>
            </a:r>
            <a:endParaRPr sz="2400" dirty="0">
              <a:solidFill>
                <a:schemeClr val="tx1"/>
              </a:solidFill>
            </a:endParaRPr>
          </a:p>
          <a:p>
            <a:pPr lvl="1" indent="0" defTabSz="825500">
              <a:lnSpc>
                <a:spcPct val="150000"/>
              </a:lnSpc>
              <a:spcBef>
                <a:spcPts val="800"/>
              </a:spcBef>
              <a:defRPr sz="1400" spc="153">
                <a:solidFill>
                  <a:srgbClr val="48545B"/>
                </a:solidFill>
              </a:defRPr>
            </a:pPr>
            <a:r>
              <a:rPr lang="en-US" sz="2400" dirty="0">
                <a:solidFill>
                  <a:schemeClr val="accent1"/>
                </a:solidFill>
              </a:rPr>
              <a:t>Full Stack </a:t>
            </a:r>
            <a:r>
              <a:rPr lang="en-US" sz="2400" dirty="0" err="1">
                <a:solidFill>
                  <a:schemeClr val="accent1"/>
                </a:solidFill>
              </a:rPr>
              <a:t>.Net</a:t>
            </a:r>
            <a:r>
              <a:rPr lang="en-US" sz="2400" dirty="0">
                <a:solidFill>
                  <a:schemeClr val="accent1"/>
                </a:solidFill>
              </a:rPr>
              <a:t> developer</a:t>
            </a:r>
            <a:endParaRPr sz="2400" dirty="0">
              <a:solidFill>
                <a:schemeClr val="accent1"/>
              </a:solidFill>
            </a:endParaRPr>
          </a:p>
          <a:p>
            <a:pPr defTabSz="821531">
              <a:lnSpc>
                <a:spcPct val="150000"/>
              </a:lnSpc>
              <a:defRPr sz="1400" b="0" cap="none" spc="0">
                <a:solidFill>
                  <a:srgbClr val="5E5E5E"/>
                </a:solidFill>
              </a:defRPr>
            </a:pPr>
            <a:r>
              <a:rPr lang="en-US" sz="2400" dirty="0">
                <a:solidFill>
                  <a:schemeClr val="tx1"/>
                </a:solidFill>
              </a:rPr>
              <a:t>Vladimir.ignatov</a:t>
            </a:r>
            <a:r>
              <a:rPr sz="2400" dirty="0">
                <a:solidFill>
                  <a:schemeClr val="tx1"/>
                </a:solidFill>
              </a:rPr>
              <a:t>@endava.com</a:t>
            </a:r>
          </a:p>
        </p:txBody>
      </p:sp>
    </p:spTree>
    <p:extLst>
      <p:ext uri="{BB962C8B-B14F-4D97-AF65-F5344CB8AC3E}">
        <p14:creationId xmlns:p14="http://schemas.microsoft.com/office/powerpoint/2010/main" val="27429628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descr="Image">
            <a:extLst>
              <a:ext uri="{FF2B5EF4-FFF2-40B4-BE49-F238E27FC236}">
                <a16:creationId xmlns:a16="http://schemas.microsoft.com/office/drawing/2014/main" id="{F823A353-2D81-7E4F-C7A3-3A3C8982810F}"/>
              </a:ext>
            </a:extLst>
          </p:cNvPr>
          <p:cNvPicPr>
            <a:picLocks noChangeAspect="1"/>
          </p:cNvPicPr>
          <p:nvPr/>
        </p:nvPicPr>
        <p:blipFill>
          <a:blip r:embed="rId3"/>
          <a:stretch>
            <a:fillRect/>
          </a:stretch>
        </p:blipFill>
        <p:spPr>
          <a:xfrm>
            <a:off x="0" y="-42378"/>
            <a:ext cx="24384000" cy="13716000"/>
          </a:xfrm>
          <a:prstGeom prst="rect">
            <a:avLst/>
          </a:prstGeom>
          <a:ln w="12700">
            <a:miter lim="400000"/>
          </a:ln>
        </p:spPr>
      </p:pic>
      <p:sp>
        <p:nvSpPr>
          <p:cNvPr id="99" name="Slide Number"/>
          <p:cNvSpPr txBox="1">
            <a:spLocks noGrp="1"/>
          </p:cNvSpPr>
          <p:nvPr>
            <p:ph type="sldNum" sz="quarter" idx="2"/>
          </p:nvPr>
        </p:nvSpPr>
        <p:spPr>
          <a:xfrm>
            <a:off x="24004658" y="13289446"/>
            <a:ext cx="268586" cy="38417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lstStyle>
            <a:lvl1pPr defTabSz="821531"/>
          </a:lstStyle>
          <a:p>
            <a:fld id="{86CB4B4D-7CA3-9044-876B-883B54F8677D}" type="slidenum">
              <a:rPr/>
              <a:t>4</a:t>
            </a:fld>
            <a:endParaRPr dirty="0"/>
          </a:p>
        </p:txBody>
      </p:sp>
      <p:sp>
        <p:nvSpPr>
          <p:cNvPr id="101" name="Agenda"/>
          <p:cNvSpPr txBox="1"/>
          <p:nvPr/>
        </p:nvSpPr>
        <p:spPr>
          <a:xfrm>
            <a:off x="1193916" y="1526080"/>
            <a:ext cx="4424634" cy="767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7000" cap="none" spc="-209"/>
            </a:lvl1pPr>
          </a:lstStyle>
          <a:p>
            <a:r>
              <a:rPr sz="5400" dirty="0"/>
              <a:t>Agenda</a:t>
            </a:r>
            <a:endParaRPr dirty="0"/>
          </a:p>
        </p:txBody>
      </p:sp>
      <p:sp>
        <p:nvSpPr>
          <p:cNvPr id="102" name="general template guidance…"/>
          <p:cNvSpPr txBox="1"/>
          <p:nvPr/>
        </p:nvSpPr>
        <p:spPr>
          <a:xfrm>
            <a:off x="1201013" y="5421204"/>
            <a:ext cx="16218261" cy="48206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2" anchor="b">
            <a:spAutoFit/>
          </a:bodyPr>
          <a:lstStyle/>
          <a:p>
            <a:pPr marL="555625" indent="-555625">
              <a:lnSpc>
                <a:spcPct val="130000"/>
              </a:lnSpc>
              <a:buClr>
                <a:srgbClr val="DE411B"/>
              </a:buClr>
              <a:buSzPct val="100000"/>
              <a:buAutoNum type="arabicPeriod"/>
              <a:defRPr spc="198"/>
            </a:pPr>
            <a:r>
              <a:rPr lang="en-US" sz="4000" dirty="0"/>
              <a:t>Definition</a:t>
            </a:r>
          </a:p>
          <a:p>
            <a:pPr marL="555625" indent="-555625">
              <a:lnSpc>
                <a:spcPct val="130000"/>
              </a:lnSpc>
              <a:buClr>
                <a:srgbClr val="DE411B"/>
              </a:buClr>
              <a:buSzPct val="100000"/>
              <a:buFontTx/>
              <a:buAutoNum type="arabicPeriod"/>
              <a:defRPr spc="198"/>
            </a:pPr>
            <a:r>
              <a:rPr lang="en-US" sz="4000" dirty="0"/>
              <a:t>http/s</a:t>
            </a:r>
          </a:p>
          <a:p>
            <a:pPr marL="555625" indent="-555625">
              <a:lnSpc>
                <a:spcPct val="130000"/>
              </a:lnSpc>
              <a:buClr>
                <a:srgbClr val="DE411B"/>
              </a:buClr>
              <a:buSzPct val="100000"/>
              <a:buFontTx/>
              <a:buAutoNum type="arabicPeriod"/>
              <a:defRPr spc="198"/>
            </a:pPr>
            <a:r>
              <a:rPr lang="en-US" sz="4000" dirty="0"/>
              <a:t>REST</a:t>
            </a:r>
          </a:p>
          <a:p>
            <a:pPr marL="555625" indent="-555625">
              <a:lnSpc>
                <a:spcPct val="130000"/>
              </a:lnSpc>
              <a:buClr>
                <a:srgbClr val="DE411B"/>
              </a:buClr>
              <a:buSzPct val="100000"/>
              <a:buFontTx/>
              <a:buAutoNum type="arabicPeriod"/>
              <a:defRPr spc="198"/>
            </a:pPr>
            <a:r>
              <a:rPr lang="en-US" sz="4000" dirty="0"/>
              <a:t>Git &amp; GITHUB</a:t>
            </a:r>
          </a:p>
          <a:p>
            <a:pPr marL="555625" indent="-555625">
              <a:lnSpc>
                <a:spcPct val="130000"/>
              </a:lnSpc>
              <a:buClr>
                <a:srgbClr val="DE411B"/>
              </a:buClr>
              <a:buSzPct val="100000"/>
              <a:buFontTx/>
              <a:buAutoNum type="arabicPeriod"/>
              <a:defRPr spc="198"/>
            </a:pPr>
            <a:r>
              <a:rPr lang="en-US" sz="4000" b="1" cap="none" dirty="0">
                <a:effectLst/>
              </a:rPr>
              <a:t>Branching Strategies</a:t>
            </a:r>
            <a:endParaRPr lang="en-US" sz="4000" dirty="0"/>
          </a:p>
          <a:p>
            <a:pPr marL="555625" indent="-555625">
              <a:lnSpc>
                <a:spcPct val="130000"/>
              </a:lnSpc>
              <a:buClr>
                <a:srgbClr val="DE411B"/>
              </a:buClr>
              <a:buSzPct val="100000"/>
              <a:buAutoNum type="arabicPeriod"/>
              <a:defRPr spc="198"/>
            </a:pPr>
            <a:r>
              <a:rPr lang="en-US" sz="4000" dirty="0"/>
              <a:t>Controllers &amp; actions</a:t>
            </a:r>
          </a:p>
          <a:p>
            <a:pPr marL="555625" indent="-555625">
              <a:lnSpc>
                <a:spcPct val="130000"/>
              </a:lnSpc>
              <a:buClr>
                <a:srgbClr val="DE411B"/>
              </a:buClr>
              <a:buSzPct val="100000"/>
              <a:buFontTx/>
              <a:buAutoNum type="arabicPeriod"/>
              <a:defRPr spc="198"/>
            </a:pPr>
            <a:r>
              <a:rPr lang="en-US" sz="4000" dirty="0"/>
              <a:t>Cookies &amp; JWT</a:t>
            </a:r>
          </a:p>
          <a:p>
            <a:pPr marL="555625" indent="-555625">
              <a:lnSpc>
                <a:spcPct val="130000"/>
              </a:lnSpc>
              <a:buClr>
                <a:srgbClr val="DE411B"/>
              </a:buClr>
              <a:buSzPct val="100000"/>
              <a:buFontTx/>
              <a:buAutoNum type="arabicPeriod"/>
              <a:defRPr spc="198"/>
            </a:pPr>
            <a:r>
              <a:rPr lang="en-US" sz="4000" dirty="0"/>
              <a:t>Middleware</a:t>
            </a:r>
          </a:p>
          <a:p>
            <a:pPr marL="555625" indent="-555625">
              <a:lnSpc>
                <a:spcPct val="130000"/>
              </a:lnSpc>
              <a:buClr>
                <a:srgbClr val="DE411B"/>
              </a:buClr>
              <a:buSzPct val="100000"/>
              <a:buFontTx/>
              <a:buAutoNum type="arabicPeriod"/>
              <a:defRPr spc="198"/>
            </a:pPr>
            <a:r>
              <a:rPr lang="en-US" sz="4000" dirty="0"/>
              <a:t>ORM</a:t>
            </a:r>
            <a:endParaRPr lang="bg-BG" sz="4000" dirty="0"/>
          </a:p>
          <a:p>
            <a:pPr marL="555625" indent="-555625">
              <a:lnSpc>
                <a:spcPct val="130000"/>
              </a:lnSpc>
              <a:buClr>
                <a:srgbClr val="DE411B"/>
              </a:buClr>
              <a:buSzPct val="100000"/>
              <a:buAutoNum type="arabicPeriod"/>
              <a:defRPr spc="198"/>
            </a:pPr>
            <a:r>
              <a:rPr lang="en-US" sz="4000" dirty="0"/>
              <a:t> API with ASP.NET 7</a:t>
            </a:r>
            <a:endParaRPr sz="4000" dirty="0"/>
          </a:p>
        </p:txBody>
      </p:sp>
      <p:pic>
        <p:nvPicPr>
          <p:cNvPr id="3" name="Picture 2" descr="Icon&#10;&#10;Description automatically generated">
            <a:extLst>
              <a:ext uri="{FF2B5EF4-FFF2-40B4-BE49-F238E27FC236}">
                <a16:creationId xmlns:a16="http://schemas.microsoft.com/office/drawing/2014/main" id="{D76C90D5-2911-FC8F-F719-D4443C970B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67018" y="7293976"/>
            <a:ext cx="6515969" cy="5498908"/>
          </a:xfrm>
          <a:prstGeom prst="rect">
            <a:avLst/>
          </a:prstGeom>
        </p:spPr>
      </p:pic>
      <p:pic>
        <p:nvPicPr>
          <p:cNvPr id="4" name="Image" descr="Image">
            <a:extLst>
              <a:ext uri="{FF2B5EF4-FFF2-40B4-BE49-F238E27FC236}">
                <a16:creationId xmlns:a16="http://schemas.microsoft.com/office/drawing/2014/main" id="{9908523F-EDF9-CC6F-DCE1-81E76ECC0887}"/>
              </a:ext>
            </a:extLst>
          </p:cNvPr>
          <p:cNvPicPr>
            <a:picLocks noChangeAspect="1"/>
          </p:cNvPicPr>
          <p:nvPr/>
        </p:nvPicPr>
        <p:blipFill>
          <a:blip r:embed="rId5"/>
          <a:stretch>
            <a:fillRect/>
          </a:stretch>
        </p:blipFill>
        <p:spPr>
          <a:xfrm>
            <a:off x="1193916" y="744639"/>
            <a:ext cx="684549" cy="511130"/>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pic>
        <p:nvPicPr>
          <p:cNvPr id="512"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15" name="Picture 14">
            <a:extLst>
              <a:ext uri="{FF2B5EF4-FFF2-40B4-BE49-F238E27FC236}">
                <a16:creationId xmlns:a16="http://schemas.microsoft.com/office/drawing/2014/main" id="{D9D2950C-DA27-2375-A24B-D29DCA762E0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365458" y="4409562"/>
            <a:ext cx="3985466" cy="3660234"/>
          </a:xfrm>
          <a:prstGeom prst="rect">
            <a:avLst/>
          </a:prstGeom>
        </p:spPr>
      </p:pic>
      <p:pic>
        <p:nvPicPr>
          <p:cNvPr id="19" name="Picture 18">
            <a:extLst>
              <a:ext uri="{FF2B5EF4-FFF2-40B4-BE49-F238E27FC236}">
                <a16:creationId xmlns:a16="http://schemas.microsoft.com/office/drawing/2014/main" id="{72FC912D-AF02-1E30-D64C-BC5548206D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9231" y="4409562"/>
            <a:ext cx="4349262" cy="4349262"/>
          </a:xfrm>
          <a:prstGeom prst="rect">
            <a:avLst/>
          </a:prstGeom>
          <a:effectLst/>
        </p:spPr>
      </p:pic>
      <p:pic>
        <p:nvPicPr>
          <p:cNvPr id="23" name="Graphic 22" descr="Arrow Right with solid fill">
            <a:extLst>
              <a:ext uri="{FF2B5EF4-FFF2-40B4-BE49-F238E27FC236}">
                <a16:creationId xmlns:a16="http://schemas.microsoft.com/office/drawing/2014/main" id="{C31F3BAF-0A34-ABD6-4C23-E67B0DE68F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154257" y="4832705"/>
            <a:ext cx="3870024" cy="2318536"/>
          </a:xfrm>
          <a:prstGeom prst="rect">
            <a:avLst/>
          </a:prstGeom>
        </p:spPr>
      </p:pic>
      <p:sp>
        <p:nvSpPr>
          <p:cNvPr id="25" name="TextBox 24">
            <a:extLst>
              <a:ext uri="{FF2B5EF4-FFF2-40B4-BE49-F238E27FC236}">
                <a16:creationId xmlns:a16="http://schemas.microsoft.com/office/drawing/2014/main" id="{36B48C73-E8C4-CF60-D661-B7078BBB8058}"/>
              </a:ext>
            </a:extLst>
          </p:cNvPr>
          <p:cNvSpPr txBox="1"/>
          <p:nvPr/>
        </p:nvSpPr>
        <p:spPr>
          <a:xfrm>
            <a:off x="1968070" y="8423718"/>
            <a:ext cx="1901952" cy="69826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3600" b="0" cap="none" spc="0" dirty="0">
                <a:solidFill>
                  <a:schemeClr val="tx1"/>
                </a:solidFill>
                <a:ea typeface="Helvetica Light"/>
                <a:cs typeface="Arial" panose="020B0604020202020204" pitchFamily="34" charset="0"/>
                <a:sym typeface="Helvetica Light"/>
              </a:rPr>
              <a:t>Client</a:t>
            </a:r>
          </a:p>
        </p:txBody>
      </p:sp>
      <p:sp>
        <p:nvSpPr>
          <p:cNvPr id="26" name="TextBox 25">
            <a:extLst>
              <a:ext uri="{FF2B5EF4-FFF2-40B4-BE49-F238E27FC236}">
                <a16:creationId xmlns:a16="http://schemas.microsoft.com/office/drawing/2014/main" id="{E32B08C3-A53D-4448-F0A4-FDE0EB5B00DC}"/>
              </a:ext>
            </a:extLst>
          </p:cNvPr>
          <p:cNvSpPr txBox="1"/>
          <p:nvPr/>
        </p:nvSpPr>
        <p:spPr>
          <a:xfrm>
            <a:off x="19410007" y="8423718"/>
            <a:ext cx="1901952" cy="69826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3600" b="0" cap="none" spc="0" dirty="0">
                <a:solidFill>
                  <a:schemeClr val="tx1"/>
                </a:solidFill>
                <a:ea typeface="Helvetica Light"/>
                <a:cs typeface="Arial" panose="020B0604020202020204" pitchFamily="34" charset="0"/>
                <a:sym typeface="Helvetica Light"/>
              </a:rPr>
              <a:t>Server</a:t>
            </a:r>
          </a:p>
        </p:txBody>
      </p:sp>
      <p:pic>
        <p:nvPicPr>
          <p:cNvPr id="27" name="Graphic 26" descr="Arrow Right with solid fill">
            <a:extLst>
              <a:ext uri="{FF2B5EF4-FFF2-40B4-BE49-F238E27FC236}">
                <a16:creationId xmlns:a16="http://schemas.microsoft.com/office/drawing/2014/main" id="{CB09CDEF-74E4-3DF5-E9DE-2A3E04BAFD9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6154258" y="5920842"/>
            <a:ext cx="3870024" cy="2318536"/>
          </a:xfrm>
          <a:prstGeom prst="rect">
            <a:avLst/>
          </a:prstGeom>
        </p:spPr>
      </p:pic>
      <p:sp>
        <p:nvSpPr>
          <p:cNvPr id="28" name="TextBox 27">
            <a:extLst>
              <a:ext uri="{FF2B5EF4-FFF2-40B4-BE49-F238E27FC236}">
                <a16:creationId xmlns:a16="http://schemas.microsoft.com/office/drawing/2014/main" id="{E55D4DC3-E556-B961-06AA-E18823A7DA6E}"/>
              </a:ext>
            </a:extLst>
          </p:cNvPr>
          <p:cNvSpPr txBox="1"/>
          <p:nvPr/>
        </p:nvSpPr>
        <p:spPr>
          <a:xfrm>
            <a:off x="4922396" y="4425310"/>
            <a:ext cx="6333745" cy="69826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3600" b="0" cap="none" spc="0" dirty="0">
                <a:solidFill>
                  <a:schemeClr val="tx1"/>
                </a:solidFill>
                <a:ea typeface="Helvetica Light"/>
                <a:cs typeface="Arial" panose="020B0604020202020204" pitchFamily="34" charset="0"/>
                <a:sym typeface="Helvetica Light"/>
              </a:rPr>
              <a:t>HTTP/S Request</a:t>
            </a:r>
          </a:p>
        </p:txBody>
      </p:sp>
      <p:sp>
        <p:nvSpPr>
          <p:cNvPr id="29" name="TextBox 28">
            <a:extLst>
              <a:ext uri="{FF2B5EF4-FFF2-40B4-BE49-F238E27FC236}">
                <a16:creationId xmlns:a16="http://schemas.microsoft.com/office/drawing/2014/main" id="{1BE3C9D0-9BD5-A536-97B0-CE40C8504B70}"/>
              </a:ext>
            </a:extLst>
          </p:cNvPr>
          <p:cNvSpPr txBox="1"/>
          <p:nvPr/>
        </p:nvSpPr>
        <p:spPr>
          <a:xfrm>
            <a:off x="12792584" y="8074584"/>
            <a:ext cx="6333745" cy="69826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3600" b="0" cap="none" spc="0" dirty="0">
                <a:solidFill>
                  <a:schemeClr val="tx1"/>
                </a:solidFill>
                <a:ea typeface="Helvetica Light"/>
                <a:cs typeface="Arial" panose="020B0604020202020204" pitchFamily="34" charset="0"/>
                <a:sym typeface="Helvetica Light"/>
              </a:rPr>
              <a:t>HTTP/S Response</a:t>
            </a:r>
          </a:p>
        </p:txBody>
      </p:sp>
      <p:pic>
        <p:nvPicPr>
          <p:cNvPr id="31" name="Picture 30" descr="Icon&#10;&#10;Description automatically generated">
            <a:extLst>
              <a:ext uri="{FF2B5EF4-FFF2-40B4-BE49-F238E27FC236}">
                <a16:creationId xmlns:a16="http://schemas.microsoft.com/office/drawing/2014/main" id="{B13C6D59-2C60-ED55-1192-CA6215D7737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050047" y="5364990"/>
            <a:ext cx="2438405" cy="2438405"/>
          </a:xfrm>
          <a:prstGeom prst="rect">
            <a:avLst/>
          </a:prstGeom>
        </p:spPr>
      </p:pic>
      <p:pic>
        <p:nvPicPr>
          <p:cNvPr id="32" name="Graphic 31" descr="Arrow Right with solid fill">
            <a:extLst>
              <a:ext uri="{FF2B5EF4-FFF2-40B4-BE49-F238E27FC236}">
                <a16:creationId xmlns:a16="http://schemas.microsoft.com/office/drawing/2014/main" id="{CD4ABEE3-8D92-92F0-F3B2-F35B3A8895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024445" y="4830368"/>
            <a:ext cx="3870024" cy="2318536"/>
          </a:xfrm>
          <a:prstGeom prst="rect">
            <a:avLst/>
          </a:prstGeom>
        </p:spPr>
      </p:pic>
      <p:pic>
        <p:nvPicPr>
          <p:cNvPr id="33" name="Graphic 32" descr="Arrow Right with solid fill">
            <a:extLst>
              <a:ext uri="{FF2B5EF4-FFF2-40B4-BE49-F238E27FC236}">
                <a16:creationId xmlns:a16="http://schemas.microsoft.com/office/drawing/2014/main" id="{EBCD0A35-D898-5EF7-EBE6-171904FCF7E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0800000">
            <a:off x="14024446" y="5918505"/>
            <a:ext cx="3870024" cy="2318536"/>
          </a:xfrm>
          <a:prstGeom prst="rect">
            <a:avLst/>
          </a:prstGeom>
        </p:spPr>
      </p:pic>
      <p:sp>
        <p:nvSpPr>
          <p:cNvPr id="34" name="TextBox 33">
            <a:extLst>
              <a:ext uri="{FF2B5EF4-FFF2-40B4-BE49-F238E27FC236}">
                <a16:creationId xmlns:a16="http://schemas.microsoft.com/office/drawing/2014/main" id="{80388D43-8A9D-86D1-46B8-613C410C3A24}"/>
              </a:ext>
            </a:extLst>
          </p:cNvPr>
          <p:cNvSpPr txBox="1"/>
          <p:nvPr/>
        </p:nvSpPr>
        <p:spPr>
          <a:xfrm>
            <a:off x="3483567" y="9846961"/>
            <a:ext cx="19295059" cy="100604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US" sz="2800" b="0" i="0" dirty="0">
                <a:solidFill>
                  <a:schemeClr val="tx1"/>
                </a:solidFill>
                <a:effectLst/>
              </a:rPr>
              <a:t>HTTP (Hypertext Transfer Protocol) is a client-server communication protocol that is used to transfer data on the World Wide Web.</a:t>
            </a:r>
            <a:endParaRPr lang="en-US" sz="2800" b="0" cap="none" spc="0" dirty="0">
              <a:solidFill>
                <a:schemeClr val="tx1"/>
              </a:solidFill>
              <a:ea typeface="Helvetica Light"/>
              <a:cs typeface="Arial" panose="020B0604020202020204" pitchFamily="34" charset="0"/>
              <a:sym typeface="Helvetica Light"/>
            </a:endParaRPr>
          </a:p>
        </p:txBody>
      </p:sp>
      <p:pic>
        <p:nvPicPr>
          <p:cNvPr id="35" name="Image" descr="Image">
            <a:extLst>
              <a:ext uri="{FF2B5EF4-FFF2-40B4-BE49-F238E27FC236}">
                <a16:creationId xmlns:a16="http://schemas.microsoft.com/office/drawing/2014/main" id="{9F5DAF94-42FF-2511-BAE9-0C3DD3CE4F67}"/>
              </a:ext>
            </a:extLst>
          </p:cNvPr>
          <p:cNvPicPr>
            <a:picLocks noChangeAspect="1"/>
          </p:cNvPicPr>
          <p:nvPr/>
        </p:nvPicPr>
        <p:blipFill>
          <a:blip r:embed="rId10"/>
          <a:stretch>
            <a:fillRect/>
          </a:stretch>
        </p:blipFill>
        <p:spPr>
          <a:xfrm>
            <a:off x="1193916" y="744639"/>
            <a:ext cx="684549" cy="511130"/>
          </a:xfrm>
          <a:prstGeom prst="rect">
            <a:avLst/>
          </a:prstGeom>
          <a:ln w="12700">
            <a:miter lim="400000"/>
          </a:ln>
        </p:spPr>
      </p:pic>
      <p:sp>
        <p:nvSpPr>
          <p:cNvPr id="38" name="Additional chapter intro…">
            <a:extLst>
              <a:ext uri="{FF2B5EF4-FFF2-40B4-BE49-F238E27FC236}">
                <a16:creationId xmlns:a16="http://schemas.microsoft.com/office/drawing/2014/main" id="{C5A0728C-CDA0-3A99-8386-6B63675D89C6}"/>
              </a:ext>
            </a:extLst>
          </p:cNvPr>
          <p:cNvSpPr txBox="1"/>
          <p:nvPr/>
        </p:nvSpPr>
        <p:spPr>
          <a:xfrm>
            <a:off x="1193916" y="1464473"/>
            <a:ext cx="14244132" cy="767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sz="5400" dirty="0"/>
              <a:t>How the Internet is working</a:t>
            </a:r>
            <a:endParaRPr sz="5400" dirty="0"/>
          </a:p>
        </p:txBody>
      </p:sp>
      <p:pic>
        <p:nvPicPr>
          <p:cNvPr id="39" name="Picture 38">
            <a:extLst>
              <a:ext uri="{FF2B5EF4-FFF2-40B4-BE49-F238E27FC236}">
                <a16:creationId xmlns:a16="http://schemas.microsoft.com/office/drawing/2014/main" id="{8C759DA7-3A75-0FCC-B8F8-872CB323C81C}"/>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90808" y="9035528"/>
            <a:ext cx="1901951" cy="404133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0" y="-94766"/>
            <a:ext cx="24384000" cy="13716000"/>
          </a:xfrm>
          <a:prstGeom prst="rect">
            <a:avLst/>
          </a:prstGeom>
          <a:ln w="12700">
            <a:miter lim="400000"/>
          </a:ln>
        </p:spPr>
      </p:pic>
      <p:sp>
        <p:nvSpPr>
          <p:cNvPr id="509" name="Additional chapter intro…"/>
          <p:cNvSpPr txBox="1"/>
          <p:nvPr/>
        </p:nvSpPr>
        <p:spPr>
          <a:xfrm>
            <a:off x="1193916" y="1464473"/>
            <a:ext cx="14244132" cy="767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sz="5400" dirty="0"/>
              <a:t>HTTP/S In Details</a:t>
            </a:r>
            <a:endParaRPr sz="5400" dirty="0"/>
          </a:p>
        </p:txBody>
      </p:sp>
      <p:pic>
        <p:nvPicPr>
          <p:cNvPr id="512"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3A2207D8-F7F5-905E-2B7B-B55A049FD9FA}"/>
              </a:ext>
            </a:extLst>
          </p:cNvPr>
          <p:cNvPicPr>
            <a:picLocks noChangeAspect="1"/>
          </p:cNvPicPr>
          <p:nvPr/>
        </p:nvPicPr>
        <p:blipFill>
          <a:blip r:embed="rId5"/>
          <a:stretch>
            <a:fillRect/>
          </a:stretch>
        </p:blipFill>
        <p:spPr>
          <a:xfrm>
            <a:off x="1193916" y="744639"/>
            <a:ext cx="684549" cy="511130"/>
          </a:xfrm>
          <a:prstGeom prst="rect">
            <a:avLst/>
          </a:prstGeom>
          <a:ln w="12700">
            <a:miter lim="400000"/>
          </a:ln>
        </p:spPr>
      </p:pic>
      <p:pic>
        <p:nvPicPr>
          <p:cNvPr id="5" name="Picture 4">
            <a:extLst>
              <a:ext uri="{FF2B5EF4-FFF2-40B4-BE49-F238E27FC236}">
                <a16:creationId xmlns:a16="http://schemas.microsoft.com/office/drawing/2014/main" id="{4FF3ACA9-22D1-44FE-9994-B17E7424EE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6112" y="2524744"/>
            <a:ext cx="10113264" cy="10869414"/>
          </a:xfrm>
          <a:prstGeom prst="rect">
            <a:avLst/>
          </a:prstGeom>
          <a:effectLst>
            <a:reflection endPos="65000" dist="50800" dir="5400000" sy="-100000" algn="bl" rotWithShape="0"/>
          </a:effectLst>
        </p:spPr>
      </p:pic>
      <p:sp>
        <p:nvSpPr>
          <p:cNvPr id="6" name="TextBox 5">
            <a:extLst>
              <a:ext uri="{FF2B5EF4-FFF2-40B4-BE49-F238E27FC236}">
                <a16:creationId xmlns:a16="http://schemas.microsoft.com/office/drawing/2014/main" id="{7DECCB75-AB69-5F10-34A1-5249E20551A6}"/>
              </a:ext>
            </a:extLst>
          </p:cNvPr>
          <p:cNvSpPr txBox="1"/>
          <p:nvPr/>
        </p:nvSpPr>
        <p:spPr>
          <a:xfrm>
            <a:off x="1536190" y="3367510"/>
            <a:ext cx="5674477" cy="636712"/>
          </a:xfrm>
          <a:prstGeom prst="rect">
            <a:avLst/>
          </a:prstGeom>
          <a:noFill/>
          <a:ln w="12700">
            <a:miter lim="400000"/>
          </a:ln>
          <a:scene3d>
            <a:camera prst="orthographicFront">
              <a:rot lat="725552" lon="1223436" rev="134904"/>
            </a:camera>
            <a:lightRig rig="threePt" dir="t"/>
          </a:scene3d>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3200" cap="none" spc="0" dirty="0">
                <a:solidFill>
                  <a:srgbClr val="5E5E5E"/>
                </a:solidFill>
                <a:ea typeface="Helvetica Light"/>
                <a:cs typeface="Arial" panose="020B0604020202020204" pitchFamily="34" charset="0"/>
                <a:sym typeface="Helvetica Light"/>
              </a:rPr>
              <a:t>HTTP/S Request format</a:t>
            </a:r>
          </a:p>
        </p:txBody>
      </p:sp>
      <p:sp>
        <p:nvSpPr>
          <p:cNvPr id="7" name="TextBox 6">
            <a:extLst>
              <a:ext uri="{FF2B5EF4-FFF2-40B4-BE49-F238E27FC236}">
                <a16:creationId xmlns:a16="http://schemas.microsoft.com/office/drawing/2014/main" id="{1EBBD95E-67C7-B40B-9F18-0FF57BC6E2E4}"/>
              </a:ext>
            </a:extLst>
          </p:cNvPr>
          <p:cNvSpPr txBox="1"/>
          <p:nvPr/>
        </p:nvSpPr>
        <p:spPr>
          <a:xfrm>
            <a:off x="1002368" y="4125108"/>
            <a:ext cx="7054371" cy="3406701"/>
          </a:xfrm>
          <a:prstGeom prst="rect">
            <a:avLst/>
          </a:prstGeom>
          <a:noFill/>
          <a:ln w="12700">
            <a:miter lim="400000"/>
          </a:ln>
          <a:scene3d>
            <a:camera prst="isometricOffAxis1Right">
              <a:rot lat="720000" lon="1200000" rev="180000"/>
            </a:camera>
            <a:lightRig rig="threePt" dir="t"/>
          </a:scene3d>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marL="342900" indent="-342900" algn="l" defTabSz="821531">
              <a:lnSpc>
                <a:spcPct val="100000"/>
              </a:lnSpc>
              <a:spcBef>
                <a:spcPts val="600"/>
              </a:spcBef>
              <a:buFont typeface="Courier New" panose="02070309020205020404" pitchFamily="49" charset="0"/>
              <a:buChar char="o"/>
            </a:pPr>
            <a:r>
              <a:rPr lang="en-US" sz="2400" b="0" cap="none" spc="0" dirty="0">
                <a:solidFill>
                  <a:srgbClr val="5E5E5E"/>
                </a:solidFill>
                <a:ea typeface="Helvetica Light"/>
                <a:cs typeface="Arial" panose="020B0604020202020204" pitchFamily="34" charset="0"/>
                <a:sym typeface="Helvetica Light"/>
              </a:rPr>
              <a:t>Method: GET, POST, PUT, PATCH, DELETE</a:t>
            </a:r>
          </a:p>
          <a:p>
            <a:pPr marL="342900" indent="-342900" defTabSz="821531">
              <a:lnSpc>
                <a:spcPct val="100000"/>
              </a:lnSpc>
              <a:spcBef>
                <a:spcPts val="600"/>
              </a:spcBef>
              <a:buFont typeface="Courier New" panose="02070309020205020404" pitchFamily="49" charset="0"/>
              <a:buChar char="o"/>
            </a:pPr>
            <a:r>
              <a:rPr lang="en-US" sz="2400" b="0" cap="none" spc="0" dirty="0">
                <a:solidFill>
                  <a:srgbClr val="5E5E5E"/>
                </a:solidFill>
                <a:ea typeface="Helvetica Light"/>
                <a:cs typeface="Arial" panose="020B0604020202020204" pitchFamily="34" charset="0"/>
                <a:sym typeface="Helvetica Light"/>
              </a:rPr>
              <a:t>URI (Uniform Resource Identifier): The address of the resource being requested</a:t>
            </a:r>
          </a:p>
          <a:p>
            <a:pPr marL="342900" indent="-342900" defTabSz="821531">
              <a:lnSpc>
                <a:spcPct val="100000"/>
              </a:lnSpc>
              <a:spcBef>
                <a:spcPts val="600"/>
              </a:spcBef>
              <a:buFont typeface="Courier New" panose="02070309020205020404" pitchFamily="49" charset="0"/>
              <a:buChar char="o"/>
            </a:pPr>
            <a:r>
              <a:rPr lang="en-US" sz="2400" b="0" cap="none" spc="0" dirty="0">
                <a:solidFill>
                  <a:srgbClr val="5E5E5E"/>
                </a:solidFill>
                <a:ea typeface="Helvetica Light"/>
                <a:cs typeface="Arial" panose="020B0604020202020204" pitchFamily="34" charset="0"/>
                <a:sym typeface="Helvetica Light"/>
              </a:rPr>
              <a:t>HTTP Version: The version of HTTP being used (</a:t>
            </a:r>
            <a:r>
              <a:rPr lang="en-US" sz="2400" b="0" cap="none" spc="0" dirty="0" err="1">
                <a:solidFill>
                  <a:srgbClr val="5E5E5E"/>
                </a:solidFill>
                <a:ea typeface="Helvetica Light"/>
                <a:cs typeface="Arial" panose="020B0604020202020204" pitchFamily="34" charset="0"/>
                <a:sym typeface="Helvetica Light"/>
              </a:rPr>
              <a:t>e.g</a:t>
            </a:r>
            <a:r>
              <a:rPr lang="en-US" sz="2400" b="0" cap="none" spc="0" dirty="0">
                <a:solidFill>
                  <a:srgbClr val="5E5E5E"/>
                </a:solidFill>
                <a:ea typeface="Helvetica Light"/>
                <a:cs typeface="Arial" panose="020B0604020202020204" pitchFamily="34" charset="0"/>
                <a:sym typeface="Helvetica Light"/>
              </a:rPr>
              <a:t> HTTP/1.1)</a:t>
            </a:r>
          </a:p>
          <a:p>
            <a:pPr marL="342900" lvl="2" indent="-342900" defTabSz="821531">
              <a:lnSpc>
                <a:spcPct val="100000"/>
              </a:lnSpc>
              <a:spcBef>
                <a:spcPts val="600"/>
              </a:spcBef>
              <a:buFont typeface="Courier New" panose="02070309020205020404" pitchFamily="49" charset="0"/>
              <a:buChar char="o"/>
            </a:pPr>
            <a:r>
              <a:rPr lang="en-US" sz="2400" b="0" cap="none" spc="0" dirty="0">
                <a:solidFill>
                  <a:srgbClr val="5E5E5E"/>
                </a:solidFill>
                <a:ea typeface="Helvetica Light"/>
                <a:cs typeface="Arial" panose="020B0604020202020204" pitchFamily="34" charset="0"/>
                <a:sym typeface="Helvetica Light"/>
              </a:rPr>
              <a:t>Headers: Type of data being requested, the format of data, authentication information</a:t>
            </a:r>
          </a:p>
          <a:p>
            <a:pPr marL="342900" lvl="2" indent="-342900" defTabSz="821531">
              <a:lnSpc>
                <a:spcPct val="100000"/>
              </a:lnSpc>
              <a:spcBef>
                <a:spcPts val="600"/>
              </a:spcBef>
              <a:buFont typeface="Courier New" panose="02070309020205020404" pitchFamily="49" charset="0"/>
              <a:buChar char="o"/>
            </a:pPr>
            <a:r>
              <a:rPr lang="en-US" sz="2400" b="0" cap="none" spc="0" dirty="0">
                <a:solidFill>
                  <a:srgbClr val="5E5E5E"/>
                </a:solidFill>
                <a:ea typeface="Helvetica Light"/>
                <a:cs typeface="Arial" panose="020B0604020202020204" pitchFamily="34" charset="0"/>
                <a:sym typeface="Helvetica Light"/>
              </a:rPr>
              <a:t>Body: The actual data being send to the server</a:t>
            </a:r>
          </a:p>
        </p:txBody>
      </p:sp>
      <p:pic>
        <p:nvPicPr>
          <p:cNvPr id="9" name="Picture 8">
            <a:extLst>
              <a:ext uri="{FF2B5EF4-FFF2-40B4-BE49-F238E27FC236}">
                <a16:creationId xmlns:a16="http://schemas.microsoft.com/office/drawing/2014/main" id="{4E9630E3-87C5-12DA-43A9-F5ED9B46D02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95248" y="2466434"/>
            <a:ext cx="10113264" cy="10869414"/>
          </a:xfrm>
          <a:prstGeom prst="rect">
            <a:avLst/>
          </a:prstGeom>
          <a:effectLst>
            <a:reflection endPos="65000" dist="50800" dir="5400000" sy="-100000" algn="bl" rotWithShape="0"/>
          </a:effectLst>
        </p:spPr>
      </p:pic>
      <p:sp>
        <p:nvSpPr>
          <p:cNvPr id="10" name="TextBox 9">
            <a:extLst>
              <a:ext uri="{FF2B5EF4-FFF2-40B4-BE49-F238E27FC236}">
                <a16:creationId xmlns:a16="http://schemas.microsoft.com/office/drawing/2014/main" id="{89F2FED0-BD80-BC7E-5CFD-7A87E075EFE5}"/>
              </a:ext>
            </a:extLst>
          </p:cNvPr>
          <p:cNvSpPr txBox="1"/>
          <p:nvPr/>
        </p:nvSpPr>
        <p:spPr>
          <a:xfrm>
            <a:off x="14526766" y="3367510"/>
            <a:ext cx="5674477" cy="636712"/>
          </a:xfrm>
          <a:prstGeom prst="rect">
            <a:avLst/>
          </a:prstGeom>
          <a:noFill/>
          <a:ln w="12700">
            <a:miter lim="400000"/>
          </a:ln>
          <a:scene3d>
            <a:camera prst="orthographicFront">
              <a:rot lat="725551" lon="1163437" rev="134905"/>
            </a:camera>
            <a:lightRig rig="threePt" dir="t"/>
          </a:scene3d>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ctr" defTabSz="821531">
              <a:lnSpc>
                <a:spcPct val="100000"/>
              </a:lnSpc>
              <a:spcBef>
                <a:spcPts val="3000"/>
              </a:spcBef>
            </a:pPr>
            <a:r>
              <a:rPr lang="en-US" sz="3200" cap="none" spc="0" dirty="0">
                <a:solidFill>
                  <a:srgbClr val="5E5E5E"/>
                </a:solidFill>
                <a:ea typeface="Helvetica Light"/>
                <a:cs typeface="Arial" panose="020B0604020202020204" pitchFamily="34" charset="0"/>
                <a:sym typeface="Helvetica Light"/>
              </a:rPr>
              <a:t>HTTP/S Response format</a:t>
            </a:r>
          </a:p>
        </p:txBody>
      </p:sp>
      <p:sp>
        <p:nvSpPr>
          <p:cNvPr id="11" name="TextBox 10">
            <a:extLst>
              <a:ext uri="{FF2B5EF4-FFF2-40B4-BE49-F238E27FC236}">
                <a16:creationId xmlns:a16="http://schemas.microsoft.com/office/drawing/2014/main" id="{9582462C-5BC4-C63A-F015-05CF28F10DA8}"/>
              </a:ext>
            </a:extLst>
          </p:cNvPr>
          <p:cNvSpPr txBox="1"/>
          <p:nvPr/>
        </p:nvSpPr>
        <p:spPr>
          <a:xfrm>
            <a:off x="11731752" y="6400800"/>
            <a:ext cx="914400" cy="91440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12" name="TextBox 11">
            <a:extLst>
              <a:ext uri="{FF2B5EF4-FFF2-40B4-BE49-F238E27FC236}">
                <a16:creationId xmlns:a16="http://schemas.microsoft.com/office/drawing/2014/main" id="{E2DA7DE6-70B4-AD31-EDAB-287D336601CB}"/>
              </a:ext>
            </a:extLst>
          </p:cNvPr>
          <p:cNvSpPr txBox="1"/>
          <p:nvPr/>
        </p:nvSpPr>
        <p:spPr>
          <a:xfrm>
            <a:off x="14045184" y="4238793"/>
            <a:ext cx="6846005" cy="3852977"/>
          </a:xfrm>
          <a:prstGeom prst="rect">
            <a:avLst/>
          </a:prstGeom>
          <a:noFill/>
          <a:ln w="12700">
            <a:miter lim="400000"/>
          </a:ln>
          <a:scene3d>
            <a:camera prst="isometricOffAxis1Right">
              <a:rot lat="720000" lon="1200000" rev="180000"/>
            </a:camera>
            <a:lightRig rig="threePt" dir="t"/>
          </a:scene3d>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marL="342900" indent="-342900" defTabSz="821531">
              <a:lnSpc>
                <a:spcPct val="100000"/>
              </a:lnSpc>
              <a:spcBef>
                <a:spcPts val="600"/>
              </a:spcBef>
              <a:buFont typeface="Courier New" panose="02070309020205020404" pitchFamily="49" charset="0"/>
              <a:buChar char="o"/>
            </a:pPr>
            <a:r>
              <a:rPr lang="en-US" sz="2400" b="0" cap="none" spc="0" dirty="0">
                <a:solidFill>
                  <a:srgbClr val="5E5E5E"/>
                </a:solidFill>
                <a:ea typeface="Helvetica Light"/>
                <a:cs typeface="Arial" panose="020B0604020202020204" pitchFamily="34" charset="0"/>
                <a:sym typeface="Helvetica Light"/>
              </a:rPr>
              <a:t>HTTP Version: The version of HTTP being used (</a:t>
            </a:r>
            <a:r>
              <a:rPr lang="en-US" sz="2400" b="0" cap="none" spc="0" dirty="0" err="1">
                <a:solidFill>
                  <a:srgbClr val="5E5E5E"/>
                </a:solidFill>
                <a:ea typeface="Helvetica Light"/>
                <a:cs typeface="Arial" panose="020B0604020202020204" pitchFamily="34" charset="0"/>
                <a:sym typeface="Helvetica Light"/>
              </a:rPr>
              <a:t>e.g</a:t>
            </a:r>
            <a:r>
              <a:rPr lang="en-US" sz="2400" b="0" cap="none" spc="0" dirty="0">
                <a:solidFill>
                  <a:srgbClr val="5E5E5E"/>
                </a:solidFill>
                <a:ea typeface="Helvetica Light"/>
                <a:cs typeface="Arial" panose="020B0604020202020204" pitchFamily="34" charset="0"/>
                <a:sym typeface="Helvetica Light"/>
              </a:rPr>
              <a:t> HTTP/1.1)</a:t>
            </a:r>
          </a:p>
          <a:p>
            <a:pPr marL="342900" indent="-342900" defTabSz="821531">
              <a:lnSpc>
                <a:spcPct val="100000"/>
              </a:lnSpc>
              <a:spcBef>
                <a:spcPts val="600"/>
              </a:spcBef>
              <a:buFont typeface="Courier New" panose="02070309020205020404" pitchFamily="49" charset="0"/>
              <a:buChar char="o"/>
            </a:pPr>
            <a:r>
              <a:rPr lang="en-US" sz="2400" b="0" cap="none" spc="0" dirty="0">
                <a:solidFill>
                  <a:srgbClr val="5E5E5E"/>
                </a:solidFill>
                <a:ea typeface="Helvetica Light"/>
                <a:cs typeface="Arial" panose="020B0604020202020204" pitchFamily="34" charset="0"/>
                <a:sym typeface="Helvetica Light"/>
              </a:rPr>
              <a:t>Status Code: Three-digit code (</a:t>
            </a:r>
            <a:r>
              <a:rPr lang="en-US" sz="2400" b="0" cap="none" spc="0" dirty="0" err="1">
                <a:solidFill>
                  <a:srgbClr val="5E5E5E"/>
                </a:solidFill>
                <a:ea typeface="Helvetica Light"/>
                <a:cs typeface="Arial" panose="020B0604020202020204" pitchFamily="34" charset="0"/>
                <a:sym typeface="Helvetica Light"/>
              </a:rPr>
              <a:t>e.g</a:t>
            </a:r>
            <a:r>
              <a:rPr lang="en-US" sz="2400" b="0" cap="none" spc="0" dirty="0">
                <a:solidFill>
                  <a:srgbClr val="5E5E5E"/>
                </a:solidFill>
                <a:ea typeface="Helvetica Light"/>
                <a:cs typeface="Arial" panose="020B0604020202020204" pitchFamily="34" charset="0"/>
                <a:sym typeface="Helvetica Light"/>
              </a:rPr>
              <a:t> 200, 404)</a:t>
            </a:r>
          </a:p>
          <a:p>
            <a:pPr marL="342900" indent="-342900" defTabSz="821531">
              <a:lnSpc>
                <a:spcPct val="100000"/>
              </a:lnSpc>
              <a:spcBef>
                <a:spcPts val="600"/>
              </a:spcBef>
              <a:buFont typeface="Courier New" panose="02070309020205020404" pitchFamily="49" charset="0"/>
              <a:buChar char="o"/>
            </a:pPr>
            <a:r>
              <a:rPr lang="en-US" sz="2400" b="0" cap="none" spc="0" dirty="0">
                <a:solidFill>
                  <a:srgbClr val="5E5E5E"/>
                </a:solidFill>
                <a:ea typeface="Helvetica Light"/>
                <a:cs typeface="Arial" panose="020B0604020202020204" pitchFamily="34" charset="0"/>
                <a:sym typeface="Helvetica Light"/>
              </a:rPr>
              <a:t>Reason Phase: Description of the status code</a:t>
            </a:r>
          </a:p>
          <a:p>
            <a:pPr marL="342900" lvl="2" indent="-342900" defTabSz="821531">
              <a:lnSpc>
                <a:spcPct val="100000"/>
              </a:lnSpc>
              <a:spcBef>
                <a:spcPts val="600"/>
              </a:spcBef>
              <a:buFont typeface="Courier New" panose="02070309020205020404" pitchFamily="49" charset="0"/>
              <a:buChar char="o"/>
            </a:pPr>
            <a:r>
              <a:rPr lang="en-US" sz="2400" b="0" cap="none" spc="0" dirty="0">
                <a:solidFill>
                  <a:srgbClr val="5E5E5E"/>
                </a:solidFill>
                <a:ea typeface="Helvetica Light"/>
                <a:cs typeface="Arial" panose="020B0604020202020204" pitchFamily="34" charset="0"/>
                <a:sym typeface="Helvetica Light"/>
              </a:rPr>
              <a:t>Headers: Type of data being requested, the format of data, authentication information</a:t>
            </a:r>
          </a:p>
          <a:p>
            <a:pPr marL="342900" lvl="2" indent="-342900" defTabSz="821531">
              <a:lnSpc>
                <a:spcPct val="100000"/>
              </a:lnSpc>
              <a:spcBef>
                <a:spcPts val="600"/>
              </a:spcBef>
              <a:buFont typeface="Courier New" panose="02070309020205020404" pitchFamily="49" charset="0"/>
              <a:buChar char="o"/>
            </a:pPr>
            <a:r>
              <a:rPr lang="en-US" sz="2400" b="0" cap="none" spc="0" dirty="0">
                <a:solidFill>
                  <a:srgbClr val="5E5E5E"/>
                </a:solidFill>
                <a:ea typeface="Helvetica Light"/>
                <a:cs typeface="Arial" panose="020B0604020202020204" pitchFamily="34" charset="0"/>
                <a:sym typeface="Helvetica Light"/>
              </a:rPr>
              <a:t>Body: The actual data being returned such as the HTML content of a web page</a:t>
            </a:r>
          </a:p>
          <a:p>
            <a:pPr lvl="2" indent="0" defTabSz="821531">
              <a:lnSpc>
                <a:spcPct val="100000"/>
              </a:lnSpc>
              <a:spcBef>
                <a:spcPts val="600"/>
              </a:spcBef>
            </a:pPr>
            <a:r>
              <a:rPr lang="en-US" sz="2400" b="0" cap="none" spc="0" dirty="0">
                <a:solidFill>
                  <a:srgbClr val="5E5E5E"/>
                </a:solidFill>
                <a:ea typeface="Helvetica Light"/>
                <a:cs typeface="Arial" panose="020B0604020202020204" pitchFamily="34" charset="0"/>
                <a:sym typeface="Helvetica Light"/>
              </a:rPr>
              <a:t>		</a:t>
            </a:r>
          </a:p>
        </p:txBody>
      </p:sp>
    </p:spTree>
    <p:extLst>
      <p:ext uri="{BB962C8B-B14F-4D97-AF65-F5344CB8AC3E}">
        <p14:creationId xmlns:p14="http://schemas.microsoft.com/office/powerpoint/2010/main" val="26217329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pic>
        <p:nvPicPr>
          <p:cNvPr id="512"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468EAEEE-8EF6-ACAE-0343-E17C13E8B214}"/>
              </a:ext>
            </a:extLst>
          </p:cNvPr>
          <p:cNvPicPr>
            <a:picLocks noChangeAspect="1"/>
          </p:cNvPicPr>
          <p:nvPr/>
        </p:nvPicPr>
        <p:blipFill>
          <a:blip r:embed="rId5"/>
          <a:stretch>
            <a:fillRect/>
          </a:stretch>
        </p:blipFill>
        <p:spPr>
          <a:xfrm>
            <a:off x="1193916" y="744639"/>
            <a:ext cx="684549" cy="511130"/>
          </a:xfrm>
          <a:prstGeom prst="rect">
            <a:avLst/>
          </a:prstGeom>
          <a:ln w="12700">
            <a:miter lim="400000"/>
          </a:ln>
        </p:spPr>
      </p:pic>
      <p:sp>
        <p:nvSpPr>
          <p:cNvPr id="3" name="Additional chapter intro…">
            <a:extLst>
              <a:ext uri="{FF2B5EF4-FFF2-40B4-BE49-F238E27FC236}">
                <a16:creationId xmlns:a16="http://schemas.microsoft.com/office/drawing/2014/main" id="{B45E3C3B-0AEE-1F48-EFEF-99628D6F078C}"/>
              </a:ext>
            </a:extLst>
          </p:cNvPr>
          <p:cNvSpPr txBox="1"/>
          <p:nvPr/>
        </p:nvSpPr>
        <p:spPr>
          <a:xfrm>
            <a:off x="1193916" y="1464473"/>
            <a:ext cx="14244132" cy="767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endParaRPr sz="5400" dirty="0"/>
          </a:p>
        </p:txBody>
      </p:sp>
      <p:sp>
        <p:nvSpPr>
          <p:cNvPr id="4" name="Additional chapter intro…">
            <a:extLst>
              <a:ext uri="{FF2B5EF4-FFF2-40B4-BE49-F238E27FC236}">
                <a16:creationId xmlns:a16="http://schemas.microsoft.com/office/drawing/2014/main" id="{60C65432-A008-76FB-0BAA-2E8A1DC8267E}"/>
              </a:ext>
            </a:extLst>
          </p:cNvPr>
          <p:cNvSpPr txBox="1"/>
          <p:nvPr/>
        </p:nvSpPr>
        <p:spPr>
          <a:xfrm>
            <a:off x="1193916" y="1616873"/>
            <a:ext cx="14244132" cy="767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sz="5400" dirty="0"/>
              <a:t>HTTP Versions</a:t>
            </a:r>
            <a:endParaRPr sz="5400" dirty="0"/>
          </a:p>
        </p:txBody>
      </p:sp>
      <p:pic>
        <p:nvPicPr>
          <p:cNvPr id="7" name="Picture 6" descr="Diagram&#10;&#10;Description automatically generated">
            <a:extLst>
              <a:ext uri="{FF2B5EF4-FFF2-40B4-BE49-F238E27FC236}">
                <a16:creationId xmlns:a16="http://schemas.microsoft.com/office/drawing/2014/main" id="{BD5C5E18-93A8-4D14-423F-531724D2D4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868024" y="447754"/>
            <a:ext cx="12944475" cy="10629698"/>
          </a:xfrm>
          <a:prstGeom prst="rect">
            <a:avLst/>
          </a:prstGeom>
        </p:spPr>
      </p:pic>
      <p:sp>
        <p:nvSpPr>
          <p:cNvPr id="8" name="Rectangle 7">
            <a:extLst>
              <a:ext uri="{FF2B5EF4-FFF2-40B4-BE49-F238E27FC236}">
                <a16:creationId xmlns:a16="http://schemas.microsoft.com/office/drawing/2014/main" id="{867D4B51-1D3E-9729-E069-E2D24A5294C3}"/>
              </a:ext>
            </a:extLst>
          </p:cNvPr>
          <p:cNvSpPr/>
          <p:nvPr/>
        </p:nvSpPr>
        <p:spPr>
          <a:xfrm>
            <a:off x="11792501" y="9535886"/>
            <a:ext cx="2222079" cy="4519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9" name="Rectangle 8">
            <a:extLst>
              <a:ext uri="{FF2B5EF4-FFF2-40B4-BE49-F238E27FC236}">
                <a16:creationId xmlns:a16="http://schemas.microsoft.com/office/drawing/2014/main" id="{256F047E-5824-CD8A-C385-9314995D0D7D}"/>
              </a:ext>
            </a:extLst>
          </p:cNvPr>
          <p:cNvSpPr/>
          <p:nvPr/>
        </p:nvSpPr>
        <p:spPr>
          <a:xfrm>
            <a:off x="15118182" y="9083986"/>
            <a:ext cx="2222079" cy="4519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10" name="Rectangle 9">
            <a:extLst>
              <a:ext uri="{FF2B5EF4-FFF2-40B4-BE49-F238E27FC236}">
                <a16:creationId xmlns:a16="http://schemas.microsoft.com/office/drawing/2014/main" id="{AAC79D74-9BA9-21C8-076A-B6A5BCFC96F9}"/>
              </a:ext>
            </a:extLst>
          </p:cNvPr>
          <p:cNvSpPr/>
          <p:nvPr/>
        </p:nvSpPr>
        <p:spPr>
          <a:xfrm>
            <a:off x="18443863" y="8689165"/>
            <a:ext cx="2222079" cy="4519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11" name="Rectangle 10">
            <a:extLst>
              <a:ext uri="{FF2B5EF4-FFF2-40B4-BE49-F238E27FC236}">
                <a16:creationId xmlns:a16="http://schemas.microsoft.com/office/drawing/2014/main" id="{C54F1690-7A11-4FFF-F342-5B4D7477860A}"/>
              </a:ext>
            </a:extLst>
          </p:cNvPr>
          <p:cNvSpPr/>
          <p:nvPr/>
        </p:nvSpPr>
        <p:spPr>
          <a:xfrm>
            <a:off x="21164920" y="9535886"/>
            <a:ext cx="2222079" cy="451900"/>
          </a:xfrm>
          <a:prstGeom prst="rect">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FFFFFF"/>
              </a:solidFill>
              <a:effectLst/>
              <a:uFillTx/>
              <a:latin typeface="+mn-lt"/>
              <a:ea typeface="+mn-ea"/>
              <a:cs typeface="+mn-cs"/>
              <a:sym typeface="Helvetica"/>
            </a:endParaRPr>
          </a:p>
        </p:txBody>
      </p:sp>
      <p:sp>
        <p:nvSpPr>
          <p:cNvPr id="12" name="TextBox 11">
            <a:extLst>
              <a:ext uri="{FF2B5EF4-FFF2-40B4-BE49-F238E27FC236}">
                <a16:creationId xmlns:a16="http://schemas.microsoft.com/office/drawing/2014/main" id="{07CCA26E-7962-2193-FB03-B7177CF204FD}"/>
              </a:ext>
            </a:extLst>
          </p:cNvPr>
          <p:cNvSpPr txBox="1"/>
          <p:nvPr/>
        </p:nvSpPr>
        <p:spPr>
          <a:xfrm>
            <a:off x="311860" y="2990191"/>
            <a:ext cx="10119764" cy="5730414"/>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marL="342900" indent="-342900" algn="l" defTabSz="821531">
              <a:lnSpc>
                <a:spcPct val="100000"/>
              </a:lnSpc>
              <a:spcBef>
                <a:spcPts val="3000"/>
              </a:spcBef>
              <a:buFont typeface="Wingdings" panose="05000000000000000000" pitchFamily="2" charset="2"/>
              <a:buChar char="Ø"/>
            </a:pPr>
            <a:r>
              <a:rPr lang="en-US" sz="3200" b="0" cap="none" spc="0" dirty="0">
                <a:solidFill>
                  <a:schemeClr val="tx1"/>
                </a:solidFill>
                <a:ea typeface="Helvetica Light"/>
                <a:cs typeface="Arial" panose="020B0604020202020204" pitchFamily="34" charset="0"/>
                <a:sym typeface="Helvetica Light"/>
              </a:rPr>
              <a:t>HTTP/0.9 </a:t>
            </a:r>
            <a:r>
              <a:rPr lang="bg-BG" sz="3200" b="0" cap="none" spc="0" dirty="0">
                <a:solidFill>
                  <a:schemeClr val="tx1"/>
                </a:solidFill>
                <a:ea typeface="Helvetica Light"/>
                <a:cs typeface="Arial" panose="020B0604020202020204" pitchFamily="34" charset="0"/>
                <a:sym typeface="Helvetica Light"/>
              </a:rPr>
              <a:t>– </a:t>
            </a:r>
            <a:r>
              <a:rPr lang="en-US" sz="3200" b="0" cap="none" spc="0" dirty="0">
                <a:solidFill>
                  <a:schemeClr val="tx1"/>
                </a:solidFill>
                <a:ea typeface="Helvetica Light"/>
                <a:cs typeface="Arial" panose="020B0604020202020204" pitchFamily="34" charset="0"/>
                <a:sym typeface="Helvetica Light"/>
              </a:rPr>
              <a:t>Released in 1991. Basic request response communication, only one method ‘GET’</a:t>
            </a:r>
          </a:p>
          <a:p>
            <a:pPr marL="342900" indent="-342900" algn="l" defTabSz="821531">
              <a:lnSpc>
                <a:spcPct val="100000"/>
              </a:lnSpc>
              <a:spcBef>
                <a:spcPts val="3000"/>
              </a:spcBef>
              <a:buFont typeface="Wingdings" panose="05000000000000000000" pitchFamily="2" charset="2"/>
              <a:buChar char="Ø"/>
            </a:pPr>
            <a:r>
              <a:rPr lang="en-US" sz="3200" b="0" cap="none" spc="0" dirty="0">
                <a:solidFill>
                  <a:schemeClr val="tx1"/>
                </a:solidFill>
                <a:ea typeface="Helvetica Light"/>
                <a:cs typeface="Arial" panose="020B0604020202020204" pitchFamily="34" charset="0"/>
                <a:sym typeface="Helvetica Light"/>
              </a:rPr>
              <a:t>HTTP/1.0 – Release in 1996. Added additional request methods, headers and status code</a:t>
            </a:r>
          </a:p>
          <a:p>
            <a:pPr marL="342900" indent="-342900" algn="l" defTabSz="821531">
              <a:lnSpc>
                <a:spcPct val="100000"/>
              </a:lnSpc>
              <a:spcBef>
                <a:spcPts val="3000"/>
              </a:spcBef>
              <a:buFont typeface="Wingdings" panose="05000000000000000000" pitchFamily="2" charset="2"/>
              <a:buChar char="Ø"/>
            </a:pPr>
            <a:r>
              <a:rPr lang="en-US" sz="3200" b="0" cap="none" spc="0" dirty="0">
                <a:solidFill>
                  <a:schemeClr val="tx1"/>
                </a:solidFill>
                <a:ea typeface="Helvetica Light"/>
                <a:cs typeface="Arial" panose="020B0604020202020204" pitchFamily="34" charset="0"/>
                <a:sym typeface="Helvetica Light"/>
              </a:rPr>
              <a:t>HTTP/1.1 – Release in 1999. Better performance and scalability</a:t>
            </a:r>
          </a:p>
          <a:p>
            <a:pPr marL="342900" indent="-342900" algn="l" defTabSz="821531">
              <a:lnSpc>
                <a:spcPct val="100000"/>
              </a:lnSpc>
              <a:spcBef>
                <a:spcPts val="3000"/>
              </a:spcBef>
              <a:buFont typeface="Wingdings" panose="05000000000000000000" pitchFamily="2" charset="2"/>
              <a:buChar char="Ø"/>
            </a:pPr>
            <a:r>
              <a:rPr lang="en-US" sz="3200" b="0" cap="none" spc="0" dirty="0">
                <a:solidFill>
                  <a:schemeClr val="tx1"/>
                </a:solidFill>
                <a:ea typeface="Helvetica Light"/>
                <a:cs typeface="Arial" panose="020B0604020202020204" pitchFamily="34" charset="0"/>
                <a:sym typeface="Helvetica Light"/>
              </a:rPr>
              <a:t>HTTP/2.0 – Release in 2015. significant performance improvements. Introduces binary encoding, server push and header compression</a:t>
            </a:r>
          </a:p>
        </p:txBody>
      </p:sp>
      <p:pic>
        <p:nvPicPr>
          <p:cNvPr id="13" name="Picture 12">
            <a:extLst>
              <a:ext uri="{FF2B5EF4-FFF2-40B4-BE49-F238E27FC236}">
                <a16:creationId xmlns:a16="http://schemas.microsoft.com/office/drawing/2014/main" id="{9CDCC654-E07E-9472-39C6-A96F3D381B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8465" y="8382706"/>
            <a:ext cx="7885957" cy="5238528"/>
          </a:xfrm>
          <a:prstGeom prst="rect">
            <a:avLst/>
          </a:prstGeom>
        </p:spPr>
      </p:pic>
    </p:spTree>
    <p:extLst>
      <p:ext uri="{BB962C8B-B14F-4D97-AF65-F5344CB8AC3E}">
        <p14:creationId xmlns:p14="http://schemas.microsoft.com/office/powerpoint/2010/main" val="22724652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pic>
        <p:nvPicPr>
          <p:cNvPr id="512"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468EAEEE-8EF6-ACAE-0343-E17C13E8B214}"/>
              </a:ext>
            </a:extLst>
          </p:cNvPr>
          <p:cNvPicPr>
            <a:picLocks noChangeAspect="1"/>
          </p:cNvPicPr>
          <p:nvPr/>
        </p:nvPicPr>
        <p:blipFill>
          <a:blip r:embed="rId5"/>
          <a:stretch>
            <a:fillRect/>
          </a:stretch>
        </p:blipFill>
        <p:spPr>
          <a:xfrm>
            <a:off x="1193916" y="744639"/>
            <a:ext cx="684549" cy="511130"/>
          </a:xfrm>
          <a:prstGeom prst="rect">
            <a:avLst/>
          </a:prstGeom>
          <a:ln w="12700">
            <a:miter lim="400000"/>
          </a:ln>
        </p:spPr>
      </p:pic>
      <p:sp>
        <p:nvSpPr>
          <p:cNvPr id="3" name="Additional chapter intro…">
            <a:extLst>
              <a:ext uri="{FF2B5EF4-FFF2-40B4-BE49-F238E27FC236}">
                <a16:creationId xmlns:a16="http://schemas.microsoft.com/office/drawing/2014/main" id="{B45E3C3B-0AEE-1F48-EFEF-99628D6F078C}"/>
              </a:ext>
            </a:extLst>
          </p:cNvPr>
          <p:cNvSpPr txBox="1"/>
          <p:nvPr/>
        </p:nvSpPr>
        <p:spPr>
          <a:xfrm>
            <a:off x="2323469" y="1588168"/>
            <a:ext cx="14244132" cy="767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endParaRPr sz="5400" dirty="0"/>
          </a:p>
        </p:txBody>
      </p:sp>
      <p:sp>
        <p:nvSpPr>
          <p:cNvPr id="4" name="Additional chapter intro…">
            <a:extLst>
              <a:ext uri="{FF2B5EF4-FFF2-40B4-BE49-F238E27FC236}">
                <a16:creationId xmlns:a16="http://schemas.microsoft.com/office/drawing/2014/main" id="{243F8521-88C5-C138-E802-35F286C33C83}"/>
              </a:ext>
            </a:extLst>
          </p:cNvPr>
          <p:cNvSpPr txBox="1"/>
          <p:nvPr/>
        </p:nvSpPr>
        <p:spPr>
          <a:xfrm>
            <a:off x="1193916" y="1464473"/>
            <a:ext cx="14244132" cy="767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sz="5400" dirty="0"/>
              <a:t>REST</a:t>
            </a:r>
          </a:p>
        </p:txBody>
      </p:sp>
      <p:sp>
        <p:nvSpPr>
          <p:cNvPr id="5" name="TextBox 4">
            <a:extLst>
              <a:ext uri="{FF2B5EF4-FFF2-40B4-BE49-F238E27FC236}">
                <a16:creationId xmlns:a16="http://schemas.microsoft.com/office/drawing/2014/main" id="{2B56D265-A5B0-032F-E824-85670A6C9CF5}"/>
              </a:ext>
            </a:extLst>
          </p:cNvPr>
          <p:cNvSpPr txBox="1"/>
          <p:nvPr/>
        </p:nvSpPr>
        <p:spPr>
          <a:xfrm>
            <a:off x="1878465" y="2259405"/>
            <a:ext cx="11389300" cy="1436931"/>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US" sz="2800" b="0" i="0" cap="none" dirty="0">
                <a:solidFill>
                  <a:schemeClr val="tx1"/>
                </a:solidFill>
                <a:effectLst/>
              </a:rPr>
              <a:t>REST stands for representational state transfer, which is a web architecture style used to create scalable and efficient web services.</a:t>
            </a:r>
            <a:endParaRPr lang="en-US" sz="2800" b="0" cap="none" spc="0" dirty="0">
              <a:solidFill>
                <a:schemeClr val="tx1"/>
              </a:solidFill>
              <a:ea typeface="Helvetica Light"/>
              <a:cs typeface="Arial" panose="020B0604020202020204" pitchFamily="34" charset="0"/>
              <a:sym typeface="Helvetica Light"/>
            </a:endParaRPr>
          </a:p>
        </p:txBody>
      </p:sp>
      <p:sp>
        <p:nvSpPr>
          <p:cNvPr id="6" name="TextBox 5">
            <a:extLst>
              <a:ext uri="{FF2B5EF4-FFF2-40B4-BE49-F238E27FC236}">
                <a16:creationId xmlns:a16="http://schemas.microsoft.com/office/drawing/2014/main" id="{B3A94EDD-6C30-5203-7AE2-160AE2F002AB}"/>
              </a:ext>
            </a:extLst>
          </p:cNvPr>
          <p:cNvSpPr txBox="1"/>
          <p:nvPr/>
        </p:nvSpPr>
        <p:spPr>
          <a:xfrm>
            <a:off x="1878465" y="5821787"/>
            <a:ext cx="16402708" cy="3837588"/>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marL="514350" indent="-514350" algn="l" defTabSz="821531">
              <a:lnSpc>
                <a:spcPct val="100000"/>
              </a:lnSpc>
              <a:spcBef>
                <a:spcPts val="3000"/>
              </a:spcBef>
              <a:buFont typeface="Wingdings" panose="05000000000000000000" pitchFamily="2" charset="2"/>
              <a:buChar char="Ø"/>
            </a:pPr>
            <a:r>
              <a:rPr lang="en-US" sz="2800" b="0" i="0" cap="none" dirty="0">
                <a:solidFill>
                  <a:schemeClr val="tx1"/>
                </a:solidFill>
                <a:effectLst/>
              </a:rPr>
              <a:t>Client-server Architecture</a:t>
            </a:r>
          </a:p>
          <a:p>
            <a:pPr marL="514350" indent="-514350" algn="l" defTabSz="821531">
              <a:lnSpc>
                <a:spcPct val="100000"/>
              </a:lnSpc>
              <a:spcBef>
                <a:spcPts val="3000"/>
              </a:spcBef>
              <a:buFont typeface="Wingdings" panose="05000000000000000000" pitchFamily="2" charset="2"/>
              <a:buChar char="Ø"/>
            </a:pPr>
            <a:r>
              <a:rPr lang="en-US" sz="2800" b="0" i="0" cap="none" dirty="0">
                <a:solidFill>
                  <a:schemeClr val="tx1"/>
                </a:solidFill>
                <a:effectLst/>
              </a:rPr>
              <a:t>Statelessness</a:t>
            </a:r>
          </a:p>
          <a:p>
            <a:pPr marL="514350" indent="-514350" algn="l" defTabSz="821531">
              <a:lnSpc>
                <a:spcPct val="100000"/>
              </a:lnSpc>
              <a:spcBef>
                <a:spcPts val="3000"/>
              </a:spcBef>
              <a:buFont typeface="Wingdings" panose="05000000000000000000" pitchFamily="2" charset="2"/>
              <a:buChar char="Ø"/>
            </a:pPr>
            <a:r>
              <a:rPr lang="en-US" sz="2800" b="0" i="0" cap="none" dirty="0" err="1">
                <a:solidFill>
                  <a:schemeClr val="tx1"/>
                </a:solidFill>
                <a:effectLst/>
              </a:rPr>
              <a:t>Cacheability</a:t>
            </a:r>
            <a:endParaRPr lang="en-US" sz="2800" b="0" cap="none" dirty="0">
              <a:solidFill>
                <a:schemeClr val="tx1"/>
              </a:solidFill>
            </a:endParaRPr>
          </a:p>
          <a:p>
            <a:pPr marL="514350" indent="-514350" algn="l" defTabSz="821531">
              <a:lnSpc>
                <a:spcPct val="100000"/>
              </a:lnSpc>
              <a:spcBef>
                <a:spcPts val="3000"/>
              </a:spcBef>
              <a:buFont typeface="Wingdings" panose="05000000000000000000" pitchFamily="2" charset="2"/>
              <a:buChar char="Ø"/>
            </a:pPr>
            <a:r>
              <a:rPr lang="en-US" sz="2800" b="0" i="0" cap="none" dirty="0">
                <a:solidFill>
                  <a:schemeClr val="tx1"/>
                </a:solidFill>
                <a:effectLst/>
              </a:rPr>
              <a:t>Layered System</a:t>
            </a:r>
          </a:p>
          <a:p>
            <a:pPr marL="514350" indent="-514350" algn="l" defTabSz="821531">
              <a:lnSpc>
                <a:spcPct val="100000"/>
              </a:lnSpc>
              <a:spcBef>
                <a:spcPts val="3000"/>
              </a:spcBef>
              <a:buFont typeface="Wingdings" panose="05000000000000000000" pitchFamily="2" charset="2"/>
              <a:buChar char="Ø"/>
            </a:pPr>
            <a:r>
              <a:rPr lang="en-US" sz="2800" b="0" i="0" cap="none" dirty="0">
                <a:solidFill>
                  <a:schemeClr val="tx1"/>
                </a:solidFill>
                <a:effectLst/>
              </a:rPr>
              <a:t>Uniform Interface. </a:t>
            </a:r>
            <a:endParaRPr lang="en-US" sz="2800" b="0" cap="none" spc="0" dirty="0">
              <a:solidFill>
                <a:schemeClr val="tx1"/>
              </a:solidFill>
              <a:ea typeface="Helvetica Light"/>
              <a:cs typeface="Arial" panose="020B0604020202020204" pitchFamily="34" charset="0"/>
              <a:sym typeface="Helvetica Light"/>
            </a:endParaRPr>
          </a:p>
        </p:txBody>
      </p:sp>
      <p:sp>
        <p:nvSpPr>
          <p:cNvPr id="7" name="TextBox 6">
            <a:extLst>
              <a:ext uri="{FF2B5EF4-FFF2-40B4-BE49-F238E27FC236}">
                <a16:creationId xmlns:a16="http://schemas.microsoft.com/office/drawing/2014/main" id="{7373A185-48C1-A4D0-9346-C347C4BEEF44}"/>
              </a:ext>
            </a:extLst>
          </p:cNvPr>
          <p:cNvSpPr txBox="1"/>
          <p:nvPr/>
        </p:nvSpPr>
        <p:spPr>
          <a:xfrm>
            <a:off x="1878465" y="5071959"/>
            <a:ext cx="3233862" cy="69826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US" sz="3600" b="0" i="0" cap="none" dirty="0">
                <a:solidFill>
                  <a:schemeClr val="tx1"/>
                </a:solidFill>
                <a:effectLst/>
              </a:rPr>
              <a:t>Principles:</a:t>
            </a:r>
            <a:endParaRPr lang="en-US" sz="2800" b="0" cap="none" spc="0" dirty="0">
              <a:solidFill>
                <a:schemeClr val="tx1"/>
              </a:solidFill>
              <a:ea typeface="Helvetica Light"/>
              <a:cs typeface="Arial" panose="020B0604020202020204" pitchFamily="34" charset="0"/>
              <a:sym typeface="Helvetica Light"/>
            </a:endParaRPr>
          </a:p>
        </p:txBody>
      </p:sp>
      <p:pic>
        <p:nvPicPr>
          <p:cNvPr id="9" name="Picture 8" descr="A pair of white mannequins&#10;&#10;Description automatically generated with low confidence">
            <a:extLst>
              <a:ext uri="{FF2B5EF4-FFF2-40B4-BE49-F238E27FC236}">
                <a16:creationId xmlns:a16="http://schemas.microsoft.com/office/drawing/2014/main" id="{EB2EC578-A646-87FE-73B3-09ECBDDDB3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791224" y="5071959"/>
            <a:ext cx="6407727" cy="8543636"/>
          </a:xfrm>
          <a:prstGeom prst="rect">
            <a:avLst/>
          </a:prstGeom>
        </p:spPr>
      </p:pic>
    </p:spTree>
    <p:extLst>
      <p:ext uri="{BB962C8B-B14F-4D97-AF65-F5344CB8AC3E}">
        <p14:creationId xmlns:p14="http://schemas.microsoft.com/office/powerpoint/2010/main" val="19655490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7" name="Image" descr="Image"/>
          <p:cNvPicPr>
            <a:picLocks noChangeAspect="1"/>
          </p:cNvPicPr>
          <p:nvPr/>
        </p:nvPicPr>
        <p:blipFill>
          <a:blip r:embed="rId3"/>
          <a:stretch>
            <a:fillRect/>
          </a:stretch>
        </p:blipFill>
        <p:spPr>
          <a:xfrm>
            <a:off x="0" y="0"/>
            <a:ext cx="24384000" cy="13716000"/>
          </a:xfrm>
          <a:prstGeom prst="rect">
            <a:avLst/>
          </a:prstGeom>
          <a:ln w="12700">
            <a:miter lim="400000"/>
          </a:ln>
        </p:spPr>
      </p:pic>
      <p:pic>
        <p:nvPicPr>
          <p:cNvPr id="512"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pic>
        <p:nvPicPr>
          <p:cNvPr id="2" name="Image" descr="Image">
            <a:extLst>
              <a:ext uri="{FF2B5EF4-FFF2-40B4-BE49-F238E27FC236}">
                <a16:creationId xmlns:a16="http://schemas.microsoft.com/office/drawing/2014/main" id="{468EAEEE-8EF6-ACAE-0343-E17C13E8B214}"/>
              </a:ext>
            </a:extLst>
          </p:cNvPr>
          <p:cNvPicPr>
            <a:picLocks noChangeAspect="1"/>
          </p:cNvPicPr>
          <p:nvPr/>
        </p:nvPicPr>
        <p:blipFill>
          <a:blip r:embed="rId5"/>
          <a:stretch>
            <a:fillRect/>
          </a:stretch>
        </p:blipFill>
        <p:spPr>
          <a:xfrm>
            <a:off x="1193916" y="744639"/>
            <a:ext cx="684549" cy="511130"/>
          </a:xfrm>
          <a:prstGeom prst="rect">
            <a:avLst/>
          </a:prstGeom>
          <a:ln w="12700">
            <a:miter lim="400000"/>
          </a:ln>
        </p:spPr>
      </p:pic>
      <p:sp>
        <p:nvSpPr>
          <p:cNvPr id="3" name="Additional chapter intro…">
            <a:extLst>
              <a:ext uri="{FF2B5EF4-FFF2-40B4-BE49-F238E27FC236}">
                <a16:creationId xmlns:a16="http://schemas.microsoft.com/office/drawing/2014/main" id="{B45E3C3B-0AEE-1F48-EFEF-99628D6F078C}"/>
              </a:ext>
            </a:extLst>
          </p:cNvPr>
          <p:cNvSpPr txBox="1"/>
          <p:nvPr/>
        </p:nvSpPr>
        <p:spPr>
          <a:xfrm>
            <a:off x="1193916" y="1588167"/>
            <a:ext cx="14244132" cy="7673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pPr>
            <a:r>
              <a:rPr lang="en-US" sz="5400" dirty="0"/>
              <a:t>Git &amp; GitHub</a:t>
            </a:r>
          </a:p>
        </p:txBody>
      </p:sp>
      <p:sp>
        <p:nvSpPr>
          <p:cNvPr id="4" name="TextBox 3">
            <a:extLst>
              <a:ext uri="{FF2B5EF4-FFF2-40B4-BE49-F238E27FC236}">
                <a16:creationId xmlns:a16="http://schemas.microsoft.com/office/drawing/2014/main" id="{A2986870-DA8F-7F2C-A8D7-FFC0028FCB69}"/>
              </a:ext>
            </a:extLst>
          </p:cNvPr>
          <p:cNvSpPr txBox="1"/>
          <p:nvPr/>
        </p:nvSpPr>
        <p:spPr>
          <a:xfrm>
            <a:off x="1193916" y="2685797"/>
            <a:ext cx="9279082" cy="1621597"/>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US" sz="2400" b="0" i="0" cap="none" dirty="0">
                <a:solidFill>
                  <a:schemeClr val="tx1"/>
                </a:solidFill>
                <a:effectLst/>
              </a:rPr>
              <a:t>Git is a version control system that allows developers to track changes in their code over time, collaborate with other developers, and revert to previous versions of their code</a:t>
            </a:r>
            <a:endParaRPr lang="en-US" sz="2400" b="0" cap="none" spc="0" dirty="0">
              <a:solidFill>
                <a:schemeClr val="tx1"/>
              </a:solidFill>
              <a:ea typeface="Helvetica Light"/>
              <a:cs typeface="Arial" panose="020B0604020202020204" pitchFamily="34" charset="0"/>
              <a:sym typeface="Helvetica Light"/>
            </a:endParaRPr>
          </a:p>
        </p:txBody>
      </p:sp>
      <p:sp>
        <p:nvSpPr>
          <p:cNvPr id="5" name="TextBox 4">
            <a:extLst>
              <a:ext uri="{FF2B5EF4-FFF2-40B4-BE49-F238E27FC236}">
                <a16:creationId xmlns:a16="http://schemas.microsoft.com/office/drawing/2014/main" id="{0418F1EF-FD93-2235-3F29-52CF1F0C5933}"/>
              </a:ext>
            </a:extLst>
          </p:cNvPr>
          <p:cNvSpPr txBox="1"/>
          <p:nvPr/>
        </p:nvSpPr>
        <p:spPr>
          <a:xfrm>
            <a:off x="11554691" y="7959436"/>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US"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6" name="TextBox 5">
            <a:extLst>
              <a:ext uri="{FF2B5EF4-FFF2-40B4-BE49-F238E27FC236}">
                <a16:creationId xmlns:a16="http://schemas.microsoft.com/office/drawing/2014/main" id="{10D548BB-8929-4E91-CEF3-F8D7155B8AB0}"/>
              </a:ext>
            </a:extLst>
          </p:cNvPr>
          <p:cNvSpPr txBox="1"/>
          <p:nvPr/>
        </p:nvSpPr>
        <p:spPr>
          <a:xfrm>
            <a:off x="12420600" y="2685797"/>
            <a:ext cx="11061716" cy="1990929"/>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US" sz="2400" b="0" i="0" cap="none" dirty="0">
                <a:solidFill>
                  <a:schemeClr val="tx1"/>
                </a:solidFill>
                <a:effectLst/>
              </a:rPr>
              <a:t>GitHub is a web-based platform that allows developers to host their git repositories and collaborate with others. It provides a number of features such as pull requests, issue tracking, and project management tools that make it easier for developers to work together on a project.</a:t>
            </a:r>
            <a:endParaRPr lang="en-US" sz="2400" b="0" cap="none" spc="0" dirty="0">
              <a:solidFill>
                <a:schemeClr val="tx1"/>
              </a:solidFill>
              <a:ea typeface="Helvetica Light"/>
              <a:cs typeface="Arial" panose="020B0604020202020204" pitchFamily="34" charset="0"/>
              <a:sym typeface="Helvetica Light"/>
            </a:endParaRPr>
          </a:p>
        </p:txBody>
      </p:sp>
      <p:pic>
        <p:nvPicPr>
          <p:cNvPr id="8" name="Picture 7">
            <a:extLst>
              <a:ext uri="{FF2B5EF4-FFF2-40B4-BE49-F238E27FC236}">
                <a16:creationId xmlns:a16="http://schemas.microsoft.com/office/drawing/2014/main" id="{D00AA4A1-3D8B-BC2D-E84D-E76FAC8A42DD}"/>
              </a:ext>
            </a:extLst>
          </p:cNvPr>
          <p:cNvPicPr>
            <a:picLocks noChangeAspect="1"/>
          </p:cNvPicPr>
          <p:nvPr/>
        </p:nvPicPr>
        <p:blipFill>
          <a:blip r:embed="rId6"/>
          <a:stretch>
            <a:fillRect/>
          </a:stretch>
        </p:blipFill>
        <p:spPr>
          <a:xfrm>
            <a:off x="767948" y="5006966"/>
            <a:ext cx="15215168" cy="8044161"/>
          </a:xfrm>
          <a:prstGeom prst="rect">
            <a:avLst/>
          </a:prstGeom>
        </p:spPr>
      </p:pic>
    </p:spTree>
    <p:extLst>
      <p:ext uri="{BB962C8B-B14F-4D97-AF65-F5344CB8AC3E}">
        <p14:creationId xmlns:p14="http://schemas.microsoft.com/office/powerpoint/2010/main" val="29411195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p="http://schemas.openxmlformats.org/presentationml/2006/main" xmlns:r="http://schemas.openxmlformats.org/officeDocument/2006/relationship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9" ma:contentTypeDescription="Create a new document." ma:contentTypeScope="" ma:versionID="0ea88cfb41f30e6b2a6da57c5a1a8e50">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b7e80db99bc56178e490cbaeb5683668"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element ref="ns3:MediaLengthInSeconds" minOccurs="0"/>
                <xsd:element ref="ns3: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element name="MediaLengthInSeconds" ma:index="28" nillable="true" ma:displayName="Length (seconds)"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cda9fbb2-20ec-4b38-b475-624b7129167d"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27SRNQJM56W6-168782361-314882</_dlc_DocId>
    <_dlc_DocIdUrl xmlns="9a90466d-298e-42c6-9514-fada4205df45">
      <Url>https://endava.sharepoint.com/Group/SalesAndMarketing/_layouts/15/DocIdRedir.aspx?ID=27SRNQJM56W6-168782361-314882</Url>
      <Description>27SRNQJM56W6-168782361-314882</Description>
    </_dlc_DocIdUrl>
    <DLCPolicyLabelClientValue xmlns="b00bdadb-5151-4b9a-bcb6-794e3648a446" xsi:nil="true"/>
    <DLCPolicyLabelLock xmlns="b00bdadb-5151-4b9a-bcb6-794e3648a446" xsi:nil="true"/>
    <lcf76f155ced4ddcb4097134ff3c332f xmlns="b00bdadb-5151-4b9a-bcb6-794e3648a446">
      <Terms xmlns="http://schemas.microsoft.com/office/infopath/2007/PartnerControls"/>
    </lcf76f155ced4ddcb4097134ff3c332f>
    <SharedWithUsers xmlns="72899ffe-c9be-4b57-81d3-c0709dcc2e4b">
      <UserInfo>
        <DisplayName>Tali Bancila</DisplayName>
        <AccountId>28769</AccountId>
        <AccountType/>
      </UserInfo>
      <UserInfo>
        <DisplayName>Daniel Hernandez</DisplayName>
        <AccountId>28763</AccountId>
        <AccountType/>
      </UserInfo>
    </SharedWithUsers>
  </documentManagement>
</p:properties>
</file>

<file path=customXml/itemProps1.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2.xml><?xml version="1.0" encoding="utf-8"?>
<ds:datastoreItem xmlns:ds="http://schemas.openxmlformats.org/officeDocument/2006/customXml" ds:itemID="{AE4B09C2-AB7A-4072-AAC9-02F1D5818A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90466d-298e-42c6-9514-fada4205df45"/>
    <ds:schemaRef ds:uri="b00bdadb-5151-4b9a-bcb6-794e3648a446"/>
    <ds:schemaRef ds:uri="72899ffe-c9be-4b57-81d3-c0709dcc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4.xml><?xml version="1.0" encoding="utf-8"?>
<ds:datastoreItem xmlns:ds="http://schemas.openxmlformats.org/officeDocument/2006/customXml" ds:itemID="{CA252F39-48A3-44C1-A017-18E80F9E3DED}">
  <ds:schemaRefs>
    <ds:schemaRef ds:uri="http://purl.org/dc/terms/"/>
    <ds:schemaRef ds:uri="http://purl.org/dc/dcmitype/"/>
    <ds:schemaRef ds:uri="http://www.w3.org/XML/1998/namespace"/>
    <ds:schemaRef ds:uri="http://schemas.microsoft.com/office/2006/documentManagement/types"/>
    <ds:schemaRef ds:uri="274df27e-4aba-4b06-8c8a-a0211f2f3712"/>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734ff38e-bfc9-4a31-9d6c-a7833dcba625"/>
    <ds:schemaRef ds:uri="9a90466d-298e-42c6-9514-fada4205df45"/>
    <ds:schemaRef ds:uri="b00bdadb-5151-4b9a-bcb6-794e3648a446"/>
    <ds:schemaRef ds:uri="72899ffe-c9be-4b57-81d3-c0709dcc2e4b"/>
  </ds:schemaRefs>
</ds:datastoreItem>
</file>

<file path=docProps/app.xml><?xml version="1.0" encoding="utf-8"?>
<Properties xmlns="http://schemas.openxmlformats.org/officeDocument/2006/extended-properties" xmlns:vt="http://schemas.openxmlformats.org/officeDocument/2006/docPropsVTypes">
  <Template/>
  <TotalTime>18785</TotalTime>
  <Words>1336</Words>
  <Application>Microsoft Office PowerPoint</Application>
  <PresentationFormat>Custom</PresentationFormat>
  <Paragraphs>114</Paragraphs>
  <Slides>18</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Arial</vt:lpstr>
      <vt:lpstr>Courier New</vt:lpstr>
      <vt:lpstr>Helvetica</vt:lpstr>
      <vt:lpstr>Helvetica Light</vt:lpstr>
      <vt:lpstr>Segoe UI</vt:lpstr>
      <vt:lpstr>Söhne</vt:lpstr>
      <vt:lpstr>Wingdings</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Vladimir Ignatov</cp:lastModifiedBy>
  <cp:revision>96</cp:revision>
  <dcterms:modified xsi:type="dcterms:W3CDTF">2023-03-14T12:50:08Z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